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4" r:id="rId3"/>
    <p:sldId id="388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265" r:id="rId13"/>
    <p:sldId id="400" r:id="rId14"/>
    <p:sldId id="399" r:id="rId15"/>
    <p:sldId id="401" r:id="rId16"/>
    <p:sldId id="402" r:id="rId17"/>
    <p:sldId id="384" r:id="rId18"/>
    <p:sldId id="368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itchie" initials="amr" lastIdx="9" clrIdx="0"/>
  <p:cmAuthor id="1" name="Gary Richardson" initials="GR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3B53"/>
    <a:srgbClr val="F3FBFF"/>
    <a:srgbClr val="BCCF3C"/>
    <a:srgbClr val="BDCF3C"/>
    <a:srgbClr val="015E48"/>
    <a:srgbClr val="423F8F"/>
    <a:srgbClr val="8F3694"/>
    <a:srgbClr val="434090"/>
    <a:srgbClr val="056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535" autoAdjust="0"/>
  </p:normalViewPr>
  <p:slideViewPr>
    <p:cSldViewPr>
      <p:cViewPr varScale="1">
        <p:scale>
          <a:sx n="70" d="100"/>
          <a:sy n="70" d="100"/>
        </p:scale>
        <p:origin x="-110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286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Annual Incidences of TBI &amp; ABI</c:v>
                </c:pt>
              </c:strCache>
            </c:strRef>
          </c:tx>
          <c:dLbls>
            <c:dLbl>
              <c:idx val="0"/>
              <c:layout>
                <c:manualLayout>
                  <c:x val="-0.19865257632269651"/>
                  <c:y val="0.117786346294342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316549247133586"/>
                  <c:y val="-0.177747179154152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ABI</c:v>
                </c:pt>
                <c:pt idx="1">
                  <c:v>TBI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917000</c:v>
                </c:pt>
                <c:pt idx="1">
                  <c:v>1700000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Leading Causes of ABI</c:v>
                </c:pt>
              </c:strCache>
            </c:strRef>
          </c:tx>
          <c:dLbls>
            <c:dLbl>
              <c:idx val="0"/>
              <c:layout>
                <c:manualLayout>
                  <c:x val="0.1594140662972684"/>
                  <c:y val="-0.138486479699296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04041508700302"/>
                  <c:y val="5.75467649877098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782006415864678E-2"/>
                  <c:y val="6.6137566137566134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Stroke</c:v>
                </c:pt>
                <c:pt idx="1">
                  <c:v>Tumor</c:v>
                </c:pt>
                <c:pt idx="2">
                  <c:v>Aneurysm</c:v>
                </c:pt>
                <c:pt idx="3">
                  <c:v>Viral Encephalitis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0.86699999999999999</c:v>
                </c:pt>
                <c:pt idx="1">
                  <c:v>7.0999999999999994E-2</c:v>
                </c:pt>
                <c:pt idx="2">
                  <c:v>2.9000000000000001E-2</c:v>
                </c:pt>
                <c:pt idx="3">
                  <c:v>2.1999999999999999E-2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Leading Causes of ABI</c:v>
                </c:pt>
              </c:strCache>
            </c:strRef>
          </c:tx>
          <c:dLbls>
            <c:dLbl>
              <c:idx val="0"/>
              <c:layout>
                <c:manualLayout>
                  <c:x val="6.0648634198502964E-2"/>
                  <c:y val="1.54320987654320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478103431515507E-2"/>
                  <c:y val="-5.0477949515569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834256829007486E-3"/>
                  <c:y val="-1.80041152263373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882667444347219E-2"/>
                  <c:y val="-5.63097436894462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3362557110916692E-2"/>
                  <c:y val="3.150720164609053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2"/>
                        </a:solidFill>
                      </a:rPr>
                      <a:t>Other</a:t>
                    </a:r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/ Unknown</a:t>
                    </a:r>
                    <a:r>
                      <a:rPr lang="en-US" dirty="0">
                        <a:solidFill>
                          <a:schemeClr val="tx2"/>
                        </a:solidFill>
                      </a:rPr>
                      <a:t>, 19.00%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Assaults</c:v>
                </c:pt>
                <c:pt idx="1">
                  <c:v>Falls</c:v>
                </c:pt>
                <c:pt idx="2">
                  <c:v>Motor Vehicle Traffic</c:v>
                </c:pt>
                <c:pt idx="3">
                  <c:v>Struck By/Against</c:v>
                </c:pt>
                <c:pt idx="4">
                  <c:v>Other/Unknown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0.107</c:v>
                </c:pt>
                <c:pt idx="1">
                  <c:v>0.40500000000000003</c:v>
                </c:pt>
                <c:pt idx="2">
                  <c:v>0.14299999999999999</c:v>
                </c:pt>
                <c:pt idx="3">
                  <c:v>0.155</c:v>
                </c:pt>
                <c:pt idx="4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200"/>
            </a:lvl1pPr>
          </a:lstStyle>
          <a:p>
            <a:fld id="{D8200D29-C8B2-401C-832E-C53649D5DBD5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200"/>
            </a:lvl1pPr>
          </a:lstStyle>
          <a:p>
            <a:fld id="{95202111-1393-448D-8511-C81B92AD8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4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58" tIns="46580" rIns="93158" bIns="46580" rtlCol="0"/>
          <a:lstStyle>
            <a:lvl1pPr algn="r">
              <a:defRPr sz="1200"/>
            </a:lvl1pPr>
          </a:lstStyle>
          <a:p>
            <a:fld id="{F47A55EA-40A6-4FDF-9BCB-6C39190CF101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0" rIns="93158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58" tIns="46580" rIns="93158" bIns="465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58" tIns="46580" rIns="93158" bIns="46580" rtlCol="0" anchor="b"/>
          <a:lstStyle>
            <a:lvl1pPr algn="r">
              <a:defRPr sz="1200"/>
            </a:lvl1pPr>
          </a:lstStyle>
          <a:p>
            <a:fld id="{55F85243-4A35-4909-B040-83905B46E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7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85243-4A35-4909-B040-83905B46E6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22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85243-4A35-4909-B040-83905B46E6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3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85243-4A35-4909-B040-83905B46E6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0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85243-4A35-4909-B040-83905B46E60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6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85243-4A35-4909-B040-83905B46E6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5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85243-4A35-4909-B040-83905B46E6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5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85243-4A35-4909-B040-83905B46E6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6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85243-4A35-4909-B040-83905B46E6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85243-4A35-4909-B040-83905B46E6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6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85243-4A35-4909-B040-83905B46E6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85243-4A35-4909-B040-83905B46E6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ABB2B-CAB8-4F17-A26B-F6AB83FFC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ABB2B-CAB8-4F17-A26B-F6AB83FFC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5634A"/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buClr>
                <a:srgbClr val="05634A"/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buClr>
                <a:srgbClr val="05634A"/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buClr>
                <a:srgbClr val="05634A"/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buClr>
                <a:srgbClr val="05634A"/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MTM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5943600"/>
            <a:ext cx="1600200" cy="472925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85800" y="1219200"/>
            <a:ext cx="7924800" cy="1588"/>
          </a:xfrm>
          <a:prstGeom prst="line">
            <a:avLst/>
          </a:prstGeom>
          <a:ln>
            <a:solidFill>
              <a:srgbClr val="2E6C6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MTM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5943600"/>
            <a:ext cx="1600200" cy="472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MTM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5943600"/>
            <a:ext cx="1600200" cy="4729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85800" y="1219200"/>
            <a:ext cx="7924800" cy="1588"/>
          </a:xfrm>
          <a:prstGeom prst="line">
            <a:avLst/>
          </a:prstGeom>
          <a:ln>
            <a:solidFill>
              <a:srgbClr val="2E6C6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 descr="MTM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5943600"/>
            <a:ext cx="1600200" cy="47292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85800" y="1219200"/>
            <a:ext cx="7924800" cy="1588"/>
          </a:xfrm>
          <a:prstGeom prst="line">
            <a:avLst/>
          </a:prstGeom>
          <a:ln>
            <a:solidFill>
              <a:srgbClr val="2E6C6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MTM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5943600"/>
            <a:ext cx="1600200" cy="472925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685800" y="1219200"/>
            <a:ext cx="7924800" cy="1588"/>
          </a:xfrm>
          <a:prstGeom prst="line">
            <a:avLst/>
          </a:prstGeom>
          <a:ln>
            <a:solidFill>
              <a:srgbClr val="2E6C6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TM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5943600"/>
            <a:ext cx="1600200" cy="472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MTM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5943600"/>
            <a:ext cx="1600200" cy="472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MTM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5943600"/>
            <a:ext cx="1600200" cy="4729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 spc="-15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5634A"/>
        </a:buClr>
        <a:buFont typeface="Wingdings" pitchFamily="2" charset="2"/>
        <a:buChar char="§"/>
        <a:defRPr sz="3200" kern="1200" spc="-15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5634A"/>
        </a:buClr>
        <a:buFont typeface="Arial" pitchFamily="34" charset="0"/>
        <a:buChar char="•"/>
        <a:defRPr sz="2800" kern="1200" spc="-15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5634A"/>
        </a:buClr>
        <a:buFont typeface="Wingdings" pitchFamily="2" charset="2"/>
        <a:buChar char="§"/>
        <a:defRPr sz="2400" kern="1200" spc="-15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5634A"/>
        </a:buClr>
        <a:buFont typeface="Wingdings" pitchFamily="2" charset="2"/>
        <a:buChar char="§"/>
        <a:defRPr sz="2000" kern="1200" spc="-100" baseline="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5634A"/>
        </a:buClr>
        <a:buFont typeface="Wingdings" pitchFamily="2" charset="2"/>
        <a:buChar char="§"/>
        <a:defRPr sz="2000" kern="1200" spc="-100" baseline="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livia.g.white@medstar.ne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mailto:ngraeff@mtm-inc.ne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953000" y="2438400"/>
            <a:ext cx="4114800" cy="3581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Summer Webinar Series Week 1: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Customers </a:t>
            </a:r>
            <a:r>
              <a:rPr lang="en-US" sz="4000" dirty="0">
                <a:solidFill>
                  <a:schemeClr val="bg1"/>
                </a:solidFill>
              </a:rPr>
              <a:t>with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Brain Injuries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Deficits</a:t>
            </a:r>
            <a:r>
              <a:rPr lang="en-US" dirty="0" smtClean="0"/>
              <a:t>– 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Persistent headaches</a:t>
            </a:r>
          </a:p>
          <a:p>
            <a:r>
              <a:rPr lang="en-US" sz="3200" dirty="0" smtClean="0"/>
              <a:t>Extreme mental or physical fatigue</a:t>
            </a:r>
          </a:p>
          <a:p>
            <a:r>
              <a:rPr lang="en-US" sz="3200" dirty="0" smtClean="0"/>
              <a:t>Tremors or seizures</a:t>
            </a:r>
          </a:p>
          <a:p>
            <a:r>
              <a:rPr lang="en-US" sz="3200" dirty="0" smtClean="0"/>
              <a:t>Weakness in extremities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Sensitivity to light</a:t>
            </a:r>
          </a:p>
          <a:p>
            <a:r>
              <a:rPr lang="en-US" sz="3200" dirty="0"/>
              <a:t>Sleep disorders</a:t>
            </a:r>
          </a:p>
          <a:p>
            <a:r>
              <a:rPr lang="en-US" sz="3200" dirty="0"/>
              <a:t>Slurred speech</a:t>
            </a:r>
          </a:p>
          <a:p>
            <a:r>
              <a:rPr lang="en-US" sz="3200" dirty="0" smtClean="0"/>
              <a:t>Difficulty with balance</a:t>
            </a:r>
            <a:endParaRPr lang="en-US" sz="3200" dirty="0"/>
          </a:p>
          <a:p>
            <a:endParaRPr lang="en-US" dirty="0"/>
          </a:p>
        </p:txBody>
      </p:sp>
      <p:pic>
        <p:nvPicPr>
          <p:cNvPr id="7" name="Picture 6" descr="travel training ppt template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Deficits</a:t>
            </a:r>
            <a:r>
              <a:rPr lang="en-US" dirty="0" smtClean="0"/>
              <a:t>– Behavioral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1"/>
            <a:ext cx="4800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Irritability &amp; impatience</a:t>
            </a:r>
          </a:p>
          <a:p>
            <a:r>
              <a:rPr lang="en-US" dirty="0" smtClean="0"/>
              <a:t>Reduced tolerance for stress</a:t>
            </a:r>
          </a:p>
          <a:p>
            <a:r>
              <a:rPr lang="en-US" dirty="0" smtClean="0"/>
              <a:t>Sluggishness</a:t>
            </a:r>
          </a:p>
          <a:p>
            <a:r>
              <a:rPr lang="en-US" dirty="0" smtClean="0"/>
              <a:t>Flattened or heightened emotions or reactions</a:t>
            </a:r>
          </a:p>
          <a:p>
            <a:r>
              <a:rPr lang="en-US" dirty="0" smtClean="0"/>
              <a:t>Denial of disability</a:t>
            </a:r>
          </a:p>
          <a:p>
            <a:r>
              <a:rPr lang="en-US" dirty="0" smtClean="0"/>
              <a:t>Increased aggressiveness</a:t>
            </a:r>
            <a:endParaRPr lang="en-US" dirty="0"/>
          </a:p>
        </p:txBody>
      </p:sp>
      <p:pic>
        <p:nvPicPr>
          <p:cNvPr id="6" name="Picture 5" descr="travel training ppt template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storage1\marketingmedia\getty\DC\IMG_62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6"/>
          <a:stretch/>
        </p:blipFill>
        <p:spPr bwMode="auto">
          <a:xfrm>
            <a:off x="609600" y="1663568"/>
            <a:ext cx="2971800" cy="3975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296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5"/>
                </a:solidFill>
              </a:rPr>
              <a:t>Question 1</a:t>
            </a:r>
          </a:p>
          <a:p>
            <a:pPr marL="0" indent="0" algn="ctr">
              <a:buNone/>
            </a:pPr>
            <a:r>
              <a:rPr lang="en-US" sz="4000" dirty="0" smtClean="0"/>
              <a:t>When working with an individual with a brain injury, what is the proper terminology to remain respectful</a:t>
            </a:r>
            <a:r>
              <a:rPr lang="en-US" sz="4000" dirty="0"/>
              <a:t>?</a:t>
            </a:r>
            <a:endParaRPr lang="en-US" sz="4000" dirty="0" smtClean="0"/>
          </a:p>
        </p:txBody>
      </p:sp>
      <p:pic>
        <p:nvPicPr>
          <p:cNvPr id="4" name="Picture 3" descr="travel training ppt template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5"/>
                </a:solidFill>
              </a:rPr>
              <a:t>Question 2</a:t>
            </a:r>
          </a:p>
          <a:p>
            <a:pPr marL="0" indent="0" algn="ctr">
              <a:buNone/>
            </a:pPr>
            <a:r>
              <a:rPr lang="en-US" sz="4000" dirty="0" smtClean="0"/>
              <a:t>What are physical or perceived barriers to an individual with a brain injury within the community setting? On public transportation? </a:t>
            </a:r>
          </a:p>
        </p:txBody>
      </p:sp>
      <p:pic>
        <p:nvPicPr>
          <p:cNvPr id="3" name="Picture 2" descr="travel training ppt template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538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5"/>
                </a:solidFill>
              </a:rPr>
              <a:t>Question 3</a:t>
            </a:r>
          </a:p>
          <a:p>
            <a:pPr marL="0" indent="0" algn="ctr">
              <a:buNone/>
            </a:pPr>
            <a:r>
              <a:rPr lang="en-US" sz="4000" dirty="0" smtClean="0"/>
              <a:t>What are some tips, tricks, or tools you find helpful when working with an individual with a brain injury within the community setting? On public transportation? </a:t>
            </a:r>
          </a:p>
        </p:txBody>
      </p:sp>
      <p:pic>
        <p:nvPicPr>
          <p:cNvPr id="3" name="Picture 2" descr="travel training ppt template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373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296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5"/>
                </a:solidFill>
              </a:rPr>
              <a:t>Question 4</a:t>
            </a:r>
          </a:p>
          <a:p>
            <a:pPr marL="0" indent="0" algn="ctr">
              <a:buNone/>
            </a:pPr>
            <a:r>
              <a:rPr lang="en-US" sz="4000" dirty="0" smtClean="0"/>
              <a:t>What are some safety concerns to be aware of when working with an individual with a brain injury within the community setting? On public transportation? </a:t>
            </a:r>
          </a:p>
        </p:txBody>
      </p:sp>
      <p:pic>
        <p:nvPicPr>
          <p:cNvPr id="3" name="Picture 2" descr="travel training ppt template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804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5"/>
                </a:solidFill>
              </a:rPr>
              <a:t>Question 5</a:t>
            </a:r>
          </a:p>
          <a:p>
            <a:pPr marL="0" indent="0" algn="ctr">
              <a:buNone/>
            </a:pPr>
            <a:r>
              <a:rPr lang="en-US" sz="4000" dirty="0" smtClean="0"/>
              <a:t>Do you have a specific example of a situation involving a customer with a brain injury that did not go as expected? How did you handle the situation? What would you do differently or suggest others do instead?  </a:t>
            </a:r>
          </a:p>
        </p:txBody>
      </p:sp>
      <p:pic>
        <p:nvPicPr>
          <p:cNvPr id="3" name="Picture 2" descr="travel training ppt template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517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Olivia </a:t>
            </a:r>
            <a:r>
              <a:rPr lang="en-US" sz="3200" b="1" dirty="0"/>
              <a:t>White, OTR/L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>Resource Occupational Therapist</a:t>
            </a:r>
            <a:br>
              <a:rPr lang="en-US" dirty="0"/>
            </a:br>
            <a:r>
              <a:rPr lang="en-US" dirty="0" err="1"/>
              <a:t>MedStar</a:t>
            </a:r>
            <a:r>
              <a:rPr lang="en-US" dirty="0"/>
              <a:t> National </a:t>
            </a:r>
            <a:br>
              <a:rPr lang="en-US" dirty="0"/>
            </a:br>
            <a:r>
              <a:rPr lang="en-US" dirty="0"/>
              <a:t>Rehabilitation Hospital </a:t>
            </a:r>
            <a:br>
              <a:rPr lang="en-US" dirty="0"/>
            </a:br>
            <a:r>
              <a:rPr lang="en-US" dirty="0" smtClean="0">
                <a:hlinkClick r:id="rId3"/>
              </a:rPr>
              <a:t>olivia.g.white@medstar.net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Nathan Graeff, CTRS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>Regional Manager, Travel Training</a:t>
            </a:r>
            <a:br>
              <a:rPr lang="en-US" dirty="0"/>
            </a:br>
            <a:r>
              <a:rPr lang="en-US" dirty="0"/>
              <a:t>MTM, Inc.</a:t>
            </a:r>
            <a:br>
              <a:rPr lang="en-US" dirty="0"/>
            </a:br>
            <a:r>
              <a:rPr lang="en-US" dirty="0">
                <a:hlinkClick r:id="rId4"/>
              </a:rPr>
              <a:t>ngraeff@mtm-inc.net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travel training ppt template-0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5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vel training ppt template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CHRIS~1.MTM\AppData\Local\Temp\185496686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DF6"/>
              </a:clrFrom>
              <a:clrTo>
                <a:srgbClr val="FFFD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1" t="18295" r="14079" b="20019"/>
          <a:stretch/>
        </p:blipFill>
        <p:spPr bwMode="auto">
          <a:xfrm>
            <a:off x="2298306" y="762000"/>
            <a:ext cx="4547388" cy="35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07571" y="4429125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 spc="-15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cap="none" dirty="0" smtClean="0"/>
              <a:t>Questions?</a:t>
            </a:r>
            <a:endParaRPr lang="en-US" sz="5400" cap="none" dirty="0"/>
          </a:p>
        </p:txBody>
      </p:sp>
    </p:spTree>
    <p:extLst>
      <p:ext uri="{BB962C8B-B14F-4D97-AF65-F5344CB8AC3E}">
        <p14:creationId xmlns:p14="http://schemas.microsoft.com/office/powerpoint/2010/main" val="27103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&amp; Introductions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Olivia White, OTR/L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Resource Occupational Therapist</a:t>
            </a:r>
            <a:br>
              <a:rPr lang="en-US" dirty="0" smtClean="0"/>
            </a:br>
            <a:r>
              <a:rPr lang="en-US" dirty="0" err="1" smtClean="0"/>
              <a:t>MedStar</a:t>
            </a:r>
            <a:r>
              <a:rPr lang="en-US" dirty="0" smtClean="0"/>
              <a:t> National </a:t>
            </a:r>
            <a:br>
              <a:rPr lang="en-US" dirty="0" smtClean="0"/>
            </a:br>
            <a:r>
              <a:rPr lang="en-US" dirty="0" smtClean="0"/>
              <a:t>Rehabilitation Hospital </a:t>
            </a:r>
          </a:p>
          <a:p>
            <a:endParaRPr lang="en-US" sz="1600" dirty="0" smtClean="0"/>
          </a:p>
          <a:p>
            <a:r>
              <a:rPr lang="en-US" b="1" dirty="0" smtClean="0"/>
              <a:t>Nathan Graeff, CTRS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Regional Manager, Travel Training</a:t>
            </a:r>
            <a:br>
              <a:rPr lang="en-US" dirty="0" smtClean="0"/>
            </a:br>
            <a:r>
              <a:rPr lang="en-US" dirty="0" smtClean="0"/>
              <a:t>MTM, Inc.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50"/>
          <a:stretch>
            <a:fillRect/>
          </a:stretch>
        </p:blipFill>
        <p:spPr bwMode="auto">
          <a:xfrm>
            <a:off x="5958348" y="1828800"/>
            <a:ext cx="31856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travel training ppt template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Brain Injury?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Traumatic Brain Injury (TBI)</a:t>
            </a:r>
          </a:p>
          <a:p>
            <a:pPr lvl="1"/>
            <a:r>
              <a:rPr lang="en-US" sz="2800" dirty="0" smtClean="0"/>
              <a:t>Caused by an external force</a:t>
            </a:r>
          </a:p>
          <a:p>
            <a:pPr lvl="1"/>
            <a:r>
              <a:rPr lang="en-US" sz="2800" dirty="0" smtClean="0"/>
              <a:t>Occurs after birth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sz="3200" dirty="0" smtClean="0"/>
              <a:t>Types of TBI</a:t>
            </a:r>
          </a:p>
          <a:p>
            <a:pPr marL="742950" lvl="2" indent="-342900"/>
            <a:r>
              <a:rPr lang="en-US" sz="2800" dirty="0" smtClean="0"/>
              <a:t>Concussion</a:t>
            </a:r>
          </a:p>
          <a:p>
            <a:pPr marL="742950" lvl="2" indent="-342900"/>
            <a:r>
              <a:rPr lang="en-US" sz="2800" dirty="0" smtClean="0"/>
              <a:t>Contusion</a:t>
            </a:r>
          </a:p>
          <a:p>
            <a:pPr marL="742950" lvl="2" indent="-342900"/>
            <a:r>
              <a:rPr lang="en-US" sz="2800" dirty="0"/>
              <a:t>D</a:t>
            </a:r>
            <a:r>
              <a:rPr lang="en-US" sz="2800" dirty="0" smtClean="0"/>
              <a:t>iffuse </a:t>
            </a:r>
            <a:r>
              <a:rPr lang="en-US" sz="2800" dirty="0"/>
              <a:t>axonal </a:t>
            </a:r>
            <a:r>
              <a:rPr lang="en-US" sz="2800" dirty="0" smtClean="0"/>
              <a:t>injury</a:t>
            </a:r>
          </a:p>
          <a:p>
            <a:pPr marL="742950" lvl="2" indent="-342900"/>
            <a:r>
              <a:rPr lang="en-US" sz="2800" dirty="0"/>
              <a:t>C</a:t>
            </a:r>
            <a:r>
              <a:rPr lang="en-US" sz="2800" dirty="0" smtClean="0"/>
              <a:t>oup-</a:t>
            </a:r>
            <a:r>
              <a:rPr lang="en-US" sz="2800" dirty="0" err="1" smtClean="0"/>
              <a:t>contrecoup</a:t>
            </a:r>
            <a:r>
              <a:rPr lang="en-US" sz="2800" dirty="0" smtClean="0"/>
              <a:t> injury</a:t>
            </a:r>
          </a:p>
          <a:p>
            <a:pPr marL="742950" lvl="2" indent="-342900"/>
            <a:r>
              <a:rPr lang="en-US" sz="2800" dirty="0"/>
              <a:t>P</a:t>
            </a:r>
            <a:r>
              <a:rPr lang="en-US" sz="2800" dirty="0" smtClean="0"/>
              <a:t>enetrating injury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 descr="travel training ppt template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576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Brain Injury?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Acquired Brain Injury (ABI)</a:t>
            </a:r>
          </a:p>
          <a:p>
            <a:pPr lvl="1"/>
            <a:r>
              <a:rPr lang="en-US" sz="2800" dirty="0" smtClean="0"/>
              <a:t>Injury to the brain which is not hereditary, congenital, degenerative, or induced by birth trauma</a:t>
            </a:r>
          </a:p>
          <a:p>
            <a:pPr lvl="1"/>
            <a:r>
              <a:rPr lang="en-US" sz="2800" dirty="0" smtClean="0"/>
              <a:t>Occurs after 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Types of ABI</a:t>
            </a:r>
          </a:p>
          <a:p>
            <a:pPr lvl="1"/>
            <a:r>
              <a:rPr lang="en-US" sz="2800" dirty="0" smtClean="0"/>
              <a:t>Anoxic brain injury</a:t>
            </a:r>
          </a:p>
          <a:p>
            <a:pPr lvl="1"/>
            <a:r>
              <a:rPr lang="en-US" sz="2800" dirty="0"/>
              <a:t>H</a:t>
            </a:r>
            <a:r>
              <a:rPr lang="en-US" sz="2800" dirty="0" smtClean="0"/>
              <a:t>ypoxic brain injury</a:t>
            </a:r>
          </a:p>
          <a:p>
            <a:pPr lvl="1"/>
            <a:r>
              <a:rPr lang="en-US" sz="2800" dirty="0" smtClean="0"/>
              <a:t>Viral or bacterial infection</a:t>
            </a:r>
          </a:p>
          <a:p>
            <a:pPr lvl="1"/>
            <a:r>
              <a:rPr lang="en-US" sz="2800" dirty="0" smtClean="0"/>
              <a:t>CVA (Stroke)</a:t>
            </a:r>
          </a:p>
          <a:p>
            <a:pPr lvl="2"/>
            <a:r>
              <a:rPr lang="en-US" dirty="0" smtClean="0"/>
              <a:t>Ischemic (clots)</a:t>
            </a:r>
          </a:p>
          <a:p>
            <a:pPr lvl="2"/>
            <a:r>
              <a:rPr lang="en-US" dirty="0" smtClean="0"/>
              <a:t>Hemorrhagic (bleeds)</a:t>
            </a:r>
          </a:p>
          <a:p>
            <a:pPr lvl="2"/>
            <a:r>
              <a:rPr lang="en-US" dirty="0" smtClean="0"/>
              <a:t>TIA (Transient Ischemic Attack)</a:t>
            </a:r>
          </a:p>
          <a:p>
            <a:endParaRPr lang="en-US" dirty="0"/>
          </a:p>
        </p:txBody>
      </p:sp>
      <p:pic>
        <p:nvPicPr>
          <p:cNvPr id="8" name="Picture 7" descr="travel training ppt template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333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Incidences of TBI &amp; ABI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06020811"/>
              </p:ext>
            </p:extLst>
          </p:nvPr>
        </p:nvGraphicFramePr>
        <p:xfrm>
          <a:off x="952500" y="1397000"/>
          <a:ext cx="7239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travel training ppt template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4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Annual Causes of ABI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438058"/>
              </p:ext>
            </p:extLst>
          </p:nvPr>
        </p:nvGraphicFramePr>
        <p:xfrm>
          <a:off x="457200" y="1600200"/>
          <a:ext cx="82296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travel training ppt template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3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Annual Causes of TBI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162912"/>
              </p:ext>
            </p:extLst>
          </p:nvPr>
        </p:nvGraphicFramePr>
        <p:xfrm>
          <a:off x="457200" y="1600200"/>
          <a:ext cx="82296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travel training ppt template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7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Deficits  – Cognitive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/>
          <a:lstStyle/>
          <a:p>
            <a:r>
              <a:rPr lang="en-US" dirty="0" smtClean="0"/>
              <a:t>Difficulty processing </a:t>
            </a:r>
            <a:br>
              <a:rPr lang="en-US" dirty="0" smtClean="0"/>
            </a:br>
            <a:r>
              <a:rPr lang="en-US" dirty="0" smtClean="0"/>
              <a:t>information, expressing </a:t>
            </a:r>
            <a:br>
              <a:rPr lang="en-US" dirty="0" smtClean="0"/>
            </a:br>
            <a:r>
              <a:rPr lang="en-US" dirty="0" smtClean="0"/>
              <a:t>thoughts, or understanding </a:t>
            </a:r>
            <a:br>
              <a:rPr lang="en-US" dirty="0" smtClean="0"/>
            </a:br>
            <a:r>
              <a:rPr lang="en-US" dirty="0" smtClean="0"/>
              <a:t>others</a:t>
            </a:r>
          </a:p>
          <a:p>
            <a:r>
              <a:rPr lang="en-US" dirty="0" smtClean="0"/>
              <a:t>Shortened attention span</a:t>
            </a:r>
          </a:p>
          <a:p>
            <a:r>
              <a:rPr lang="en-US" dirty="0" smtClean="0"/>
              <a:t>Inability to understand abstract concepts</a:t>
            </a:r>
          </a:p>
          <a:p>
            <a:r>
              <a:rPr lang="en-US" dirty="0" smtClean="0"/>
              <a:t>Impaired decision making ability</a:t>
            </a:r>
          </a:p>
          <a:p>
            <a:r>
              <a:rPr lang="en-US" dirty="0" smtClean="0"/>
              <a:t>Difficulty orienting self to date, time, place, etc.</a:t>
            </a:r>
            <a:endParaRPr lang="en-US" dirty="0"/>
          </a:p>
        </p:txBody>
      </p:sp>
      <p:pic>
        <p:nvPicPr>
          <p:cNvPr id="4" name="Picture 2" descr="http://biau.org/wordpress/wp-content/uploads/2011/12/Mind-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01800"/>
            <a:ext cx="331470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ravel training ppt template-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Deficits</a:t>
            </a:r>
            <a:r>
              <a:rPr lang="en-US" dirty="0" smtClean="0"/>
              <a:t>– Perceptual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8768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Change in hearing or </a:t>
            </a:r>
            <a:br>
              <a:rPr lang="en-US" dirty="0" smtClean="0"/>
            </a:br>
            <a:r>
              <a:rPr lang="en-US" dirty="0" smtClean="0"/>
              <a:t>sense of touch</a:t>
            </a:r>
          </a:p>
          <a:p>
            <a:r>
              <a:rPr lang="en-US" dirty="0" smtClean="0"/>
              <a:t>Change in smell &amp; taste</a:t>
            </a:r>
          </a:p>
          <a:p>
            <a:r>
              <a:rPr lang="en-US" dirty="0" smtClean="0"/>
              <a:t>Change in vision</a:t>
            </a:r>
          </a:p>
          <a:p>
            <a:r>
              <a:rPr lang="en-US" dirty="0"/>
              <a:t>Spatial </a:t>
            </a:r>
            <a:r>
              <a:rPr lang="en-US" dirty="0" smtClean="0"/>
              <a:t>disorientation</a:t>
            </a:r>
          </a:p>
          <a:p>
            <a:r>
              <a:rPr lang="en-US" dirty="0" smtClean="0"/>
              <a:t>Heightened sensitivity to pain</a:t>
            </a:r>
          </a:p>
          <a:p>
            <a:endParaRPr lang="en-US" dirty="0"/>
          </a:p>
        </p:txBody>
      </p:sp>
      <p:pic>
        <p:nvPicPr>
          <p:cNvPr id="6" name="Picture 5" descr="travel training ppt template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713" y="5859562"/>
            <a:ext cx="1143687" cy="5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storage1\marketingmedia\getty\KC Travel Training\IMG_03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b="5747"/>
          <a:stretch/>
        </p:blipFill>
        <p:spPr bwMode="auto">
          <a:xfrm>
            <a:off x="5638800" y="1676401"/>
            <a:ext cx="3048000" cy="374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TM">
      <a:dk1>
        <a:srgbClr val="336376"/>
      </a:dk1>
      <a:lt1>
        <a:sysClr val="window" lastClr="FFFFFF"/>
      </a:lt1>
      <a:dk2>
        <a:srgbClr val="003B54"/>
      </a:dk2>
      <a:lt2>
        <a:srgbClr val="E8EEB8"/>
      </a:lt2>
      <a:accent1>
        <a:srgbClr val="BDCF3C"/>
      </a:accent1>
      <a:accent2>
        <a:srgbClr val="8F3694"/>
      </a:accent2>
      <a:accent3>
        <a:srgbClr val="434090"/>
      </a:accent3>
      <a:accent4>
        <a:srgbClr val="003B54"/>
      </a:accent4>
      <a:accent5>
        <a:srgbClr val="025E49"/>
      </a:accent5>
      <a:accent6>
        <a:srgbClr val="F5F5F5"/>
      </a:accent6>
      <a:hlink>
        <a:srgbClr val="BDCF3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10061</TotalTime>
  <Words>392</Words>
  <Application>Microsoft Office PowerPoint</Application>
  <PresentationFormat>On-screen Show (4:3)</PresentationFormat>
  <Paragraphs>96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Summer Webinar Series Week 1:  Customers with Brain Injuries</vt:lpstr>
      <vt:lpstr>Welcome &amp; Introductions</vt:lpstr>
      <vt:lpstr>What is a Brain Injury?</vt:lpstr>
      <vt:lpstr>What is a Brain Injury?</vt:lpstr>
      <vt:lpstr>Annual Incidences of TBI &amp; ABI</vt:lpstr>
      <vt:lpstr>Leading Annual Causes of ABI</vt:lpstr>
      <vt:lpstr>Leading Annual Causes of TBI</vt:lpstr>
      <vt:lpstr>Possible Deficits  – Cognitive </vt:lpstr>
      <vt:lpstr>Possible Deficits– Perceptual</vt:lpstr>
      <vt:lpstr>Possible Deficits– Physical</vt:lpstr>
      <vt:lpstr>Possible Deficits– Behavioral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aritchie</dc:creator>
  <cp:lastModifiedBy>Ashley Wright</cp:lastModifiedBy>
  <cp:revision>314</cp:revision>
  <cp:lastPrinted>2015-02-20T16:49:40Z</cp:lastPrinted>
  <dcterms:created xsi:type="dcterms:W3CDTF">2012-10-10T16:10:36Z</dcterms:created>
  <dcterms:modified xsi:type="dcterms:W3CDTF">2015-06-19T19:07:39Z</dcterms:modified>
</cp:coreProperties>
</file>