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9" r:id="rId3"/>
    <p:sldId id="276" r:id="rId4"/>
    <p:sldId id="260" r:id="rId5"/>
    <p:sldId id="277" r:id="rId6"/>
    <p:sldId id="261" r:id="rId7"/>
    <p:sldId id="279" r:id="rId8"/>
    <p:sldId id="278" r:id="rId9"/>
    <p:sldId id="262" r:id="rId10"/>
    <p:sldId id="263" r:id="rId11"/>
    <p:sldId id="264" r:id="rId12"/>
    <p:sldId id="265" r:id="rId13"/>
    <p:sldId id="266" r:id="rId14"/>
    <p:sldId id="267" r:id="rId15"/>
    <p:sldId id="268" r:id="rId16"/>
    <p:sldId id="269" r:id="rId17"/>
    <p:sldId id="270" r:id="rId18"/>
    <p:sldId id="271" r:id="rId19"/>
    <p:sldId id="272" r:id="rId20"/>
    <p:sldId id="280" r:id="rId21"/>
    <p:sldId id="273" r:id="rId22"/>
    <p:sldId id="274" r:id="rId23"/>
    <p:sldId id="27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2EA2"/>
    <a:srgbClr val="9E25AB"/>
    <a:srgbClr val="05634A"/>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6" d="100"/>
          <a:sy n="76" d="100"/>
        </p:scale>
        <p:origin x="-115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4022DD-4E9D-465D-8C2E-B61A91F65ACB}" type="datetimeFigureOut">
              <a:rPr lang="en-US" smtClean="0"/>
              <a:t>1/30/2013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15DBC0-E1BF-4076-BA4D-E635A52D0C52}"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Ro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Ro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25CA7CD-968B-40A3-B435-F5C1F34E2F63}" type="datetimeFigureOut">
              <a:rPr lang="en-US" smtClean="0"/>
              <a:pPr/>
              <a:t>1/30/2013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25ABB2B-CAB8-4F17-A26B-F6AB83FFCDE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25CA7CD-968B-40A3-B435-F5C1F34E2F63}" type="datetimeFigureOut">
              <a:rPr lang="en-US" smtClean="0"/>
              <a:pPr/>
              <a:t>1/30/2013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25ABB2B-CAB8-4F17-A26B-F6AB83FFCDE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6">
                    <a:lumMod val="50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chemeClr val="accent5">
                  <a:lumMod val="50000"/>
                </a:schemeClr>
              </a:buClr>
              <a:buFont typeface="Wingdings" pitchFamily="2" charset="2"/>
              <a:buChar char="§"/>
              <a:defRPr>
                <a:solidFill>
                  <a:schemeClr val="accent6">
                    <a:lumMod val="50000"/>
                  </a:schemeClr>
                </a:solidFill>
              </a:defRPr>
            </a:lvl1pPr>
            <a:lvl2pPr>
              <a:buClr>
                <a:schemeClr val="accent5">
                  <a:lumMod val="50000"/>
                </a:schemeClr>
              </a:buClr>
              <a:buFont typeface="Arial" pitchFamily="34" charset="0"/>
              <a:buChar char="•"/>
              <a:defRPr>
                <a:solidFill>
                  <a:schemeClr val="accent6">
                    <a:lumMod val="50000"/>
                  </a:schemeClr>
                </a:solidFill>
              </a:defRPr>
            </a:lvl2pPr>
            <a:lvl3pPr>
              <a:buClr>
                <a:schemeClr val="accent5">
                  <a:lumMod val="50000"/>
                </a:schemeClr>
              </a:buClr>
              <a:buFont typeface="Wingdings" pitchFamily="2" charset="2"/>
              <a:buChar char="§"/>
              <a:defRPr>
                <a:solidFill>
                  <a:schemeClr val="accent6">
                    <a:lumMod val="50000"/>
                  </a:schemeClr>
                </a:solidFill>
              </a:defRPr>
            </a:lvl3pPr>
            <a:lvl4pPr>
              <a:buClr>
                <a:schemeClr val="accent5">
                  <a:lumMod val="50000"/>
                </a:schemeClr>
              </a:buClr>
              <a:buFont typeface="Wingdings" pitchFamily="2" charset="2"/>
              <a:buChar char="§"/>
              <a:defRPr>
                <a:solidFill>
                  <a:schemeClr val="accent6">
                    <a:lumMod val="50000"/>
                  </a:schemeClr>
                </a:solidFill>
              </a:defRPr>
            </a:lvl4pPr>
            <a:lvl5pPr>
              <a:buClr>
                <a:schemeClr val="accent5">
                  <a:lumMod val="50000"/>
                </a:schemeClr>
              </a:buClr>
              <a:buFont typeface="Wingdings" pitchFamily="2" charset="2"/>
              <a:buChar char="§"/>
              <a:defRPr>
                <a:solidFill>
                  <a:schemeClr val="accent6">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descr="MTMLOGO.png"/>
          <p:cNvPicPr>
            <a:picLocks noChangeAspect="1"/>
          </p:cNvPicPr>
          <p:nvPr userDrawn="1"/>
        </p:nvPicPr>
        <p:blipFill>
          <a:blip r:embed="rId2" cstate="print"/>
          <a:stretch>
            <a:fillRect/>
          </a:stretch>
        </p:blipFill>
        <p:spPr>
          <a:xfrm>
            <a:off x="152400" y="5943600"/>
            <a:ext cx="1600200" cy="472925"/>
          </a:xfrm>
          <a:prstGeom prst="rect">
            <a:avLst/>
          </a:prstGeom>
        </p:spPr>
      </p:pic>
      <p:cxnSp>
        <p:nvCxnSpPr>
          <p:cNvPr id="5" name="Straight Connector 4"/>
          <p:cNvCxnSpPr/>
          <p:nvPr userDrawn="1"/>
        </p:nvCxnSpPr>
        <p:spPr>
          <a:xfrm>
            <a:off x="685800" y="1219200"/>
            <a:ext cx="7924800" cy="1588"/>
          </a:xfrm>
          <a:prstGeom prst="line">
            <a:avLst/>
          </a:prstGeom>
          <a:ln>
            <a:solidFill>
              <a:schemeClr val="accent5">
                <a:lumMod val="75000"/>
              </a:schemeClr>
            </a:solidFill>
          </a:ln>
        </p:spPr>
        <p:style>
          <a:lnRef idx="2">
            <a:schemeClr val="accent3"/>
          </a:lnRef>
          <a:fillRef idx="0">
            <a:schemeClr val="accent3"/>
          </a:fillRef>
          <a:effectRef idx="1">
            <a:schemeClr val="accent3"/>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4" name="Picture 3" descr="MTMLOGO.png"/>
          <p:cNvPicPr>
            <a:picLocks noChangeAspect="1"/>
          </p:cNvPicPr>
          <p:nvPr userDrawn="1"/>
        </p:nvPicPr>
        <p:blipFill>
          <a:blip r:embed="rId2" cstate="print"/>
          <a:stretch>
            <a:fillRect/>
          </a:stretch>
        </p:blipFill>
        <p:spPr>
          <a:xfrm>
            <a:off x="152400" y="5943600"/>
            <a:ext cx="1600200" cy="472925"/>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5" name="Picture 4" descr="MTMLOGO.png"/>
          <p:cNvPicPr>
            <a:picLocks noChangeAspect="1"/>
          </p:cNvPicPr>
          <p:nvPr userDrawn="1"/>
        </p:nvPicPr>
        <p:blipFill>
          <a:blip r:embed="rId2" cstate="print"/>
          <a:stretch>
            <a:fillRect/>
          </a:stretch>
        </p:blipFill>
        <p:spPr>
          <a:xfrm>
            <a:off x="152400" y="5943600"/>
            <a:ext cx="1600200" cy="472925"/>
          </a:xfrm>
          <a:prstGeom prst="rect">
            <a:avLst/>
          </a:prstGeom>
        </p:spPr>
      </p:pic>
      <p:cxnSp>
        <p:nvCxnSpPr>
          <p:cNvPr id="9" name="Straight Connector 8"/>
          <p:cNvCxnSpPr/>
          <p:nvPr userDrawn="1"/>
        </p:nvCxnSpPr>
        <p:spPr>
          <a:xfrm>
            <a:off x="685800" y="1219200"/>
            <a:ext cx="7924800" cy="1588"/>
          </a:xfrm>
          <a:prstGeom prst="line">
            <a:avLst/>
          </a:prstGeom>
          <a:ln>
            <a:solidFill>
              <a:schemeClr val="accent5">
                <a:lumMod val="75000"/>
              </a:schemeClr>
            </a:solidFill>
          </a:ln>
        </p:spPr>
        <p:style>
          <a:lnRef idx="2">
            <a:schemeClr val="accent3"/>
          </a:lnRef>
          <a:fillRef idx="0">
            <a:schemeClr val="accent3"/>
          </a:fillRef>
          <a:effectRef idx="1">
            <a:schemeClr val="accent3"/>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0" name="Picture 9" descr="MTMLOGO.png"/>
          <p:cNvPicPr>
            <a:picLocks noChangeAspect="1"/>
          </p:cNvPicPr>
          <p:nvPr userDrawn="1"/>
        </p:nvPicPr>
        <p:blipFill>
          <a:blip r:embed="rId2" cstate="print"/>
          <a:stretch>
            <a:fillRect/>
          </a:stretch>
        </p:blipFill>
        <p:spPr>
          <a:xfrm>
            <a:off x="152400" y="5943600"/>
            <a:ext cx="1600200" cy="472925"/>
          </a:xfrm>
          <a:prstGeom prst="rect">
            <a:avLst/>
          </a:prstGeom>
        </p:spPr>
      </p:pic>
      <p:cxnSp>
        <p:nvCxnSpPr>
          <p:cNvPr id="13" name="Straight Connector 12"/>
          <p:cNvCxnSpPr/>
          <p:nvPr userDrawn="1"/>
        </p:nvCxnSpPr>
        <p:spPr>
          <a:xfrm>
            <a:off x="685800" y="1219200"/>
            <a:ext cx="7924800" cy="1588"/>
          </a:xfrm>
          <a:prstGeom prst="line">
            <a:avLst/>
          </a:prstGeom>
          <a:ln>
            <a:solidFill>
              <a:schemeClr val="accent5">
                <a:lumMod val="75000"/>
              </a:schemeClr>
            </a:solidFill>
          </a:ln>
        </p:spPr>
        <p:style>
          <a:lnRef idx="2">
            <a:schemeClr val="accent3"/>
          </a:lnRef>
          <a:fillRef idx="0">
            <a:schemeClr val="accent3"/>
          </a:fillRef>
          <a:effectRef idx="1">
            <a:schemeClr val="accent3"/>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6" name="Picture 5" descr="MTMLOGO.png"/>
          <p:cNvPicPr>
            <a:picLocks noChangeAspect="1"/>
          </p:cNvPicPr>
          <p:nvPr userDrawn="1"/>
        </p:nvPicPr>
        <p:blipFill>
          <a:blip r:embed="rId2" cstate="print"/>
          <a:stretch>
            <a:fillRect/>
          </a:stretch>
        </p:blipFill>
        <p:spPr>
          <a:xfrm>
            <a:off x="152400" y="5943600"/>
            <a:ext cx="1600200" cy="472925"/>
          </a:xfrm>
          <a:prstGeom prst="rect">
            <a:avLst/>
          </a:prstGeom>
        </p:spPr>
      </p:pic>
      <p:cxnSp>
        <p:nvCxnSpPr>
          <p:cNvPr id="8" name="Straight Connector 7"/>
          <p:cNvCxnSpPr/>
          <p:nvPr userDrawn="1"/>
        </p:nvCxnSpPr>
        <p:spPr>
          <a:xfrm>
            <a:off x="685800" y="1219200"/>
            <a:ext cx="7924800" cy="1588"/>
          </a:xfrm>
          <a:prstGeom prst="line">
            <a:avLst/>
          </a:prstGeom>
          <a:ln>
            <a:solidFill>
              <a:schemeClr val="accent5">
                <a:lumMod val="75000"/>
              </a:schemeClr>
            </a:solidFill>
          </a:ln>
        </p:spPr>
        <p:style>
          <a:lnRef idx="2">
            <a:schemeClr val="accent3"/>
          </a:lnRef>
          <a:fillRef idx="0">
            <a:schemeClr val="accent3"/>
          </a:fillRef>
          <a:effectRef idx="1">
            <a:schemeClr val="accent3"/>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MTMLOGO.png"/>
          <p:cNvPicPr>
            <a:picLocks noChangeAspect="1"/>
          </p:cNvPicPr>
          <p:nvPr userDrawn="1"/>
        </p:nvPicPr>
        <p:blipFill>
          <a:blip r:embed="rId2" cstate="print"/>
          <a:stretch>
            <a:fillRect/>
          </a:stretch>
        </p:blipFill>
        <p:spPr>
          <a:xfrm>
            <a:off x="152400" y="5943600"/>
            <a:ext cx="1600200" cy="472925"/>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8" name="Picture 7" descr="MTMLOGO.png"/>
          <p:cNvPicPr>
            <a:picLocks noChangeAspect="1"/>
          </p:cNvPicPr>
          <p:nvPr userDrawn="1"/>
        </p:nvPicPr>
        <p:blipFill>
          <a:blip r:embed="rId2" cstate="print"/>
          <a:stretch>
            <a:fillRect/>
          </a:stretch>
        </p:blipFill>
        <p:spPr>
          <a:xfrm>
            <a:off x="152400" y="5943600"/>
            <a:ext cx="1600200" cy="47292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8" name="Picture 7" descr="MTMLOGO.png"/>
          <p:cNvPicPr>
            <a:picLocks noChangeAspect="1"/>
          </p:cNvPicPr>
          <p:nvPr userDrawn="1"/>
        </p:nvPicPr>
        <p:blipFill>
          <a:blip r:embed="rId2" cstate="print"/>
          <a:stretch>
            <a:fillRect/>
          </a:stretch>
        </p:blipFill>
        <p:spPr>
          <a:xfrm>
            <a:off x="152400" y="5943600"/>
            <a:ext cx="1600200" cy="472925"/>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267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0" eaLnBrk="1" latinLnBrk="0" hangingPunct="1">
        <a:spcBef>
          <a:spcPct val="0"/>
        </a:spcBef>
        <a:buNone/>
        <a:defRPr sz="4400" kern="1200" spc="-150">
          <a:solidFill>
            <a:schemeClr val="accent6">
              <a:lumMod val="50000"/>
            </a:schemeClr>
          </a:solidFill>
          <a:latin typeface="+mj-lt"/>
          <a:ea typeface="+mj-ea"/>
          <a:cs typeface="+mj-cs"/>
        </a:defRPr>
      </a:lvl1pPr>
    </p:titleStyle>
    <p:bodyStyle>
      <a:lvl1pPr marL="342900" indent="-342900" algn="l" defTabSz="914400" rtl="0" eaLnBrk="1" latinLnBrk="0" hangingPunct="1">
        <a:spcBef>
          <a:spcPct val="20000"/>
        </a:spcBef>
        <a:buClr>
          <a:schemeClr val="accent5">
            <a:lumMod val="50000"/>
          </a:schemeClr>
        </a:buClr>
        <a:buFont typeface="Arial" pitchFamily="34" charset="0"/>
        <a:buChar char="•"/>
        <a:defRPr sz="3200" kern="1200" spc="-150">
          <a:solidFill>
            <a:schemeClr val="accent6">
              <a:lumMod val="50000"/>
            </a:schemeClr>
          </a:solidFill>
          <a:latin typeface="+mn-lt"/>
          <a:ea typeface="+mn-ea"/>
          <a:cs typeface="+mn-cs"/>
        </a:defRPr>
      </a:lvl1pPr>
      <a:lvl2pPr marL="742950" indent="-285750" algn="l" defTabSz="914400" rtl="0" eaLnBrk="1" latinLnBrk="0" hangingPunct="1">
        <a:spcBef>
          <a:spcPct val="20000"/>
        </a:spcBef>
        <a:buClr>
          <a:schemeClr val="accent5">
            <a:lumMod val="50000"/>
          </a:schemeClr>
        </a:buClr>
        <a:buFont typeface="Arial" pitchFamily="34" charset="0"/>
        <a:buChar char="–"/>
        <a:defRPr sz="2800" kern="1200" spc="-150">
          <a:solidFill>
            <a:schemeClr val="accent6">
              <a:lumMod val="50000"/>
            </a:schemeClr>
          </a:solidFill>
          <a:latin typeface="+mn-lt"/>
          <a:ea typeface="+mn-ea"/>
          <a:cs typeface="+mn-cs"/>
        </a:defRPr>
      </a:lvl2pPr>
      <a:lvl3pPr marL="1143000" indent="-228600" algn="l" defTabSz="914400" rtl="0" eaLnBrk="1" latinLnBrk="0" hangingPunct="1">
        <a:spcBef>
          <a:spcPct val="20000"/>
        </a:spcBef>
        <a:buClr>
          <a:schemeClr val="accent5">
            <a:lumMod val="50000"/>
          </a:schemeClr>
        </a:buClr>
        <a:buFont typeface="Arial" pitchFamily="34" charset="0"/>
        <a:buChar char="•"/>
        <a:defRPr sz="2400" kern="1200" spc="-150">
          <a:solidFill>
            <a:schemeClr val="accent6">
              <a:lumMod val="50000"/>
            </a:schemeClr>
          </a:solidFill>
          <a:latin typeface="+mn-lt"/>
          <a:ea typeface="+mn-ea"/>
          <a:cs typeface="+mn-cs"/>
        </a:defRPr>
      </a:lvl3pPr>
      <a:lvl4pPr marL="1600200" indent="-228600" algn="l" defTabSz="914400" rtl="0" eaLnBrk="1" latinLnBrk="0" hangingPunct="1">
        <a:spcBef>
          <a:spcPct val="20000"/>
        </a:spcBef>
        <a:buClr>
          <a:schemeClr val="accent5">
            <a:lumMod val="50000"/>
          </a:schemeClr>
        </a:buClr>
        <a:buFont typeface="Arial" pitchFamily="34" charset="0"/>
        <a:buChar char="–"/>
        <a:defRPr sz="2000" kern="1200" spc="-100" baseline="0">
          <a:solidFill>
            <a:schemeClr val="accent6">
              <a:lumMod val="50000"/>
            </a:schemeClr>
          </a:solidFill>
          <a:latin typeface="+mn-lt"/>
          <a:ea typeface="+mn-ea"/>
          <a:cs typeface="+mn-cs"/>
        </a:defRPr>
      </a:lvl4pPr>
      <a:lvl5pPr marL="2057400" indent="-228600" algn="l" defTabSz="914400" rtl="0" eaLnBrk="1" latinLnBrk="0" hangingPunct="1">
        <a:spcBef>
          <a:spcPct val="20000"/>
        </a:spcBef>
        <a:buClr>
          <a:schemeClr val="accent5">
            <a:lumMod val="50000"/>
          </a:schemeClr>
        </a:buClr>
        <a:buFont typeface="Arial" pitchFamily="34" charset="0"/>
        <a:buChar char="»"/>
        <a:defRPr sz="2000" kern="1200" spc="-100" baseline="0">
          <a:solidFill>
            <a:schemeClr val="accent6">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4343400" y="3124200"/>
            <a:ext cx="4572000" cy="3276600"/>
          </a:xfrm>
        </p:spPr>
        <p:txBody>
          <a:bodyPr>
            <a:noAutofit/>
          </a:bodyPr>
          <a:lstStyle/>
          <a:p>
            <a:r>
              <a:rPr lang="en-US" sz="2800" b="1" dirty="0" smtClean="0">
                <a:solidFill>
                  <a:schemeClr val="bg1"/>
                </a:solidFill>
                <a:latin typeface="Arial" charset="0"/>
              </a:rPr>
              <a:t>Fraud, Waste, and Abuse (FWA) Training Program </a:t>
            </a:r>
            <a:br>
              <a:rPr lang="en-US" sz="2800" b="1" dirty="0" smtClean="0">
                <a:solidFill>
                  <a:schemeClr val="bg1"/>
                </a:solidFill>
                <a:latin typeface="Arial" charset="0"/>
              </a:rPr>
            </a:br>
            <a:r>
              <a:rPr lang="en-US" sz="2800" dirty="0" smtClean="0">
                <a:solidFill>
                  <a:schemeClr val="bg1"/>
                </a:solidFill>
                <a:latin typeface="Arial" charset="0"/>
              </a:rPr>
              <a:t>for</a:t>
            </a:r>
            <a:br>
              <a:rPr lang="en-US" sz="2800" dirty="0" smtClean="0">
                <a:solidFill>
                  <a:schemeClr val="bg1"/>
                </a:solidFill>
                <a:latin typeface="Arial" charset="0"/>
              </a:rPr>
            </a:br>
            <a:r>
              <a:rPr lang="en-US" sz="2800" b="1" dirty="0" smtClean="0">
                <a:solidFill>
                  <a:schemeClr val="bg1"/>
                </a:solidFill>
                <a:latin typeface="Arial" charset="0"/>
              </a:rPr>
              <a:t>First Tier, Downstream, and Related </a:t>
            </a:r>
            <a:r>
              <a:rPr lang="en-US" sz="2800" b="1" dirty="0" smtClean="0">
                <a:solidFill>
                  <a:schemeClr val="bg1"/>
                </a:solidFill>
                <a:latin typeface="Arial" charset="0"/>
              </a:rPr>
              <a:t>Entities</a:t>
            </a:r>
            <a:br>
              <a:rPr lang="en-US" sz="2800" b="1" dirty="0" smtClean="0">
                <a:solidFill>
                  <a:schemeClr val="bg1"/>
                </a:solidFill>
                <a:latin typeface="Arial" charset="0"/>
              </a:rPr>
            </a:br>
            <a:r>
              <a:rPr lang="en-US" sz="2800" b="1" dirty="0" smtClean="0">
                <a:solidFill>
                  <a:schemeClr val="bg1"/>
                </a:solidFill>
                <a:latin typeface="Arial" charset="0"/>
              </a:rPr>
              <a:t/>
            </a:r>
            <a:br>
              <a:rPr lang="en-US" sz="2800" b="1" dirty="0" smtClean="0">
                <a:solidFill>
                  <a:schemeClr val="bg1"/>
                </a:solidFill>
                <a:latin typeface="Arial" charset="0"/>
              </a:rPr>
            </a:br>
            <a:r>
              <a:rPr lang="es-ES" sz="1100" spc="0" dirty="0" smtClean="0">
                <a:solidFill>
                  <a:schemeClr val="bg1"/>
                </a:solidFill>
                <a:latin typeface="Arial" charset="0"/>
              </a:rPr>
              <a:t>UPDATED </a:t>
            </a:r>
            <a:r>
              <a:rPr lang="es-ES" sz="1100" spc="0" dirty="0" smtClean="0">
                <a:solidFill>
                  <a:schemeClr val="bg1"/>
                </a:solidFill>
                <a:latin typeface="Arial" charset="0"/>
              </a:rPr>
              <a:t>4/19/2011</a:t>
            </a:r>
            <a:r>
              <a:rPr lang="es-ES" sz="2800" dirty="0" smtClean="0">
                <a:solidFill>
                  <a:srgbClr val="4D4D4D"/>
                </a:solidFill>
                <a:latin typeface="Arial" charset="0"/>
              </a:rPr>
              <a:t/>
            </a:r>
            <a:br>
              <a:rPr lang="es-ES" sz="2800" dirty="0" smtClean="0">
                <a:solidFill>
                  <a:srgbClr val="4D4D4D"/>
                </a:solidFill>
                <a:latin typeface="Arial" charset="0"/>
              </a:rPr>
            </a:br>
            <a:r>
              <a:rPr lang="en-US" sz="2800" b="1" dirty="0" smtClean="0">
                <a:solidFill>
                  <a:schemeClr val="bg1"/>
                </a:solidFill>
                <a:latin typeface="Arial" charset="0"/>
              </a:rPr>
              <a:t/>
            </a:r>
            <a:br>
              <a:rPr lang="en-US" sz="2800" b="1" dirty="0" smtClean="0">
                <a:solidFill>
                  <a:schemeClr val="bg1"/>
                </a:solidFill>
                <a:latin typeface="Arial" charset="0"/>
              </a:rPr>
            </a:br>
            <a:endParaRPr lang="en-US" sz="28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endParaRPr lang="en-US" sz="1800" u="sng">
              <a:solidFill>
                <a:schemeClr val="tx1"/>
              </a:solidFill>
              <a:effectLst/>
              <a:latin typeface="Arial" charset="0"/>
            </a:endParaRPr>
          </a:p>
        </p:txBody>
      </p:sp>
      <p:sp>
        <p:nvSpPr>
          <p:cNvPr id="7" name="Title 6"/>
          <p:cNvSpPr>
            <a:spLocks noGrp="1"/>
          </p:cNvSpPr>
          <p:nvPr>
            <p:ph type="title"/>
          </p:nvPr>
        </p:nvSpPr>
        <p:spPr/>
        <p:txBody>
          <a:bodyPr/>
          <a:lstStyle/>
          <a:p>
            <a:r>
              <a:rPr lang="en-US" dirty="0" smtClean="0"/>
              <a:t>Training Requirements</a:t>
            </a:r>
            <a:endParaRPr lang="en-US" dirty="0"/>
          </a:p>
        </p:txBody>
      </p:sp>
      <p:sp>
        <p:nvSpPr>
          <p:cNvPr id="9220" name="Rectangle 5"/>
          <p:cNvSpPr>
            <a:spLocks noGrp="1" noChangeArrowheads="1"/>
          </p:cNvSpPr>
          <p:nvPr>
            <p:ph type="body" idx="1"/>
          </p:nvPr>
        </p:nvSpPr>
        <p:spPr/>
        <p:txBody>
          <a:bodyPr>
            <a:normAutofit fontScale="70000" lnSpcReduction="20000"/>
          </a:bodyPr>
          <a:lstStyle/>
          <a:p>
            <a:r>
              <a:rPr lang="en-US" dirty="0" smtClean="0"/>
              <a:t>Applicable laws and regulations (federal &amp; state specific).</a:t>
            </a:r>
          </a:p>
          <a:p>
            <a:r>
              <a:rPr lang="en-US" dirty="0" smtClean="0"/>
              <a:t>The obligations of first tier, downstream, and related entities to have appropriate policies and procedures in place that address FWA.</a:t>
            </a:r>
          </a:p>
          <a:p>
            <a:r>
              <a:rPr lang="en-US" dirty="0" smtClean="0"/>
              <a:t>The types of FWA that may occur with Covered Members.</a:t>
            </a:r>
          </a:p>
          <a:p>
            <a:r>
              <a:rPr lang="en-US" dirty="0" smtClean="0"/>
              <a:t>Possible resolutions to Covered Member FWA.</a:t>
            </a:r>
          </a:p>
          <a:p>
            <a:r>
              <a:rPr lang="en-US" dirty="0" smtClean="0"/>
              <a:t>The types of FWA that may occur in first tier, downstream, and related entities.</a:t>
            </a:r>
          </a:p>
          <a:p>
            <a:r>
              <a:rPr lang="en-US" dirty="0" smtClean="0"/>
              <a:t>Possible resolutions to first tier, downstream, and related entity FWA.</a:t>
            </a:r>
          </a:p>
          <a:p>
            <a:r>
              <a:rPr lang="en-US" dirty="0" smtClean="0"/>
              <a:t>The process for reporting suspected FWA in first tier, downstream, and related entities.</a:t>
            </a:r>
          </a:p>
          <a:p>
            <a:r>
              <a:rPr lang="en-US" dirty="0" smtClean="0"/>
              <a:t>The protections for employees of first tier, downstream, and related entities who report suspected FWA.	</a:t>
            </a:r>
            <a:endParaRPr lang="es-ES" dirty="0" smtClean="0"/>
          </a:p>
        </p:txBody>
      </p:sp>
      <p:sp>
        <p:nvSpPr>
          <p:cNvPr id="9221" name="Rectangle 7"/>
          <p:cNvSpPr>
            <a:spLocks noChangeArrowheads="1"/>
          </p:cNvSpPr>
          <p:nvPr/>
        </p:nvSpPr>
        <p:spPr bwMode="auto">
          <a:xfrm>
            <a:off x="685800" y="3886200"/>
            <a:ext cx="8001000" cy="1143000"/>
          </a:xfrm>
          <a:prstGeom prst="rect">
            <a:avLst/>
          </a:prstGeom>
          <a:noFill/>
          <a:ln w="9525">
            <a:noFill/>
            <a:miter lim="800000"/>
            <a:headEnd/>
            <a:tailEnd/>
          </a:ln>
        </p:spPr>
        <p:txBody>
          <a:bodyPr anchor="ctr"/>
          <a:lstStyle/>
          <a:p>
            <a:pPr algn="ctr"/>
            <a:r>
              <a:rPr lang="es-ES" sz="4400">
                <a:effectLst/>
                <a:latin typeface="Arial" charset="0"/>
              </a:rPr>
              <a:t/>
            </a:r>
            <a:br>
              <a:rPr lang="es-ES" sz="4400">
                <a:effectLst/>
                <a:latin typeface="Arial" charset="0"/>
              </a:rPr>
            </a:br>
            <a:endParaRPr lang="es-ES" sz="4400">
              <a:effectLst/>
              <a:latin typeface="Arial"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r>
              <a:rPr lang="en-US" dirty="0" smtClean="0"/>
              <a:t>Laws and Regulations</a:t>
            </a:r>
            <a:endParaRPr lang="en-US" dirty="0" smtClean="0"/>
          </a:p>
        </p:txBody>
      </p:sp>
      <p:sp>
        <p:nvSpPr>
          <p:cNvPr id="10243" name="Rectangle 3"/>
          <p:cNvSpPr>
            <a:spLocks noGrp="1" noChangeArrowheads="1"/>
          </p:cNvSpPr>
          <p:nvPr>
            <p:ph type="body" idx="1"/>
          </p:nvPr>
        </p:nvSpPr>
        <p:spPr/>
        <p:txBody>
          <a:bodyPr>
            <a:normAutofit fontScale="85000" lnSpcReduction="20000"/>
          </a:bodyPr>
          <a:lstStyle/>
          <a:p>
            <a:r>
              <a:rPr lang="en-US" dirty="0" smtClean="0"/>
              <a:t>Suspected violations of the False Claims Act; 31 U.S.C. §3729 of the False Claims Act</a:t>
            </a:r>
          </a:p>
          <a:p>
            <a:r>
              <a:rPr lang="en-US" dirty="0" smtClean="0"/>
              <a:t>Suspected violations of the Stark Law</a:t>
            </a:r>
          </a:p>
          <a:p>
            <a:r>
              <a:rPr lang="en-US" dirty="0" smtClean="0"/>
              <a:t>Suspected violations of the </a:t>
            </a:r>
            <a:r>
              <a:rPr lang="en-US" dirty="0" err="1" smtClean="0"/>
              <a:t>AntiKickback</a:t>
            </a:r>
            <a:r>
              <a:rPr lang="en-US" dirty="0" smtClean="0"/>
              <a:t> Statute</a:t>
            </a:r>
          </a:p>
          <a:p>
            <a:r>
              <a:rPr lang="en-US" dirty="0" smtClean="0"/>
              <a:t>Suspected marketing violations, including inducements</a:t>
            </a:r>
          </a:p>
          <a:p>
            <a:r>
              <a:rPr lang="en-US" dirty="0" smtClean="0"/>
              <a:t>Any act identified in any act defined in 18 U.S.C. Chapter 47, especially §1001 and §1035</a:t>
            </a:r>
          </a:p>
          <a:p>
            <a:r>
              <a:rPr lang="en-US" dirty="0" smtClean="0"/>
              <a:t>Health Insurance Portability and Accountability Act (HIPAA)</a:t>
            </a:r>
          </a:p>
          <a:p>
            <a:r>
              <a:rPr lang="en-US" dirty="0" smtClean="0"/>
              <a:t>Any/all state specific laws and regulations that address Medicaid and Medicare Fraud, Waste and Abuse (FWA).</a:t>
            </a:r>
          </a:p>
          <a:p>
            <a:endParaRPr lang="en-US" dirty="0" smtClean="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Your Obligations</a:t>
            </a:r>
            <a:endParaRPr lang="en-US" dirty="0"/>
          </a:p>
        </p:txBody>
      </p:sp>
      <p:sp>
        <p:nvSpPr>
          <p:cNvPr id="11267" name="Rectangle 5"/>
          <p:cNvSpPr>
            <a:spLocks noGrp="1" noChangeArrowheads="1"/>
          </p:cNvSpPr>
          <p:nvPr>
            <p:ph type="body" idx="1"/>
          </p:nvPr>
        </p:nvSpPr>
        <p:spPr/>
        <p:txBody>
          <a:bodyPr>
            <a:normAutofit fontScale="85000" lnSpcReduction="10000"/>
          </a:bodyPr>
          <a:lstStyle/>
          <a:p>
            <a:r>
              <a:rPr lang="en-US" dirty="0" smtClean="0"/>
              <a:t>Have policies and procedures in place regarding FWA.</a:t>
            </a:r>
          </a:p>
          <a:p>
            <a:r>
              <a:rPr lang="en-US" dirty="0" smtClean="0"/>
              <a:t>Comply with all policies and procedures that are developed and amended from time to time by MTM that are relative to FWA.</a:t>
            </a:r>
          </a:p>
          <a:p>
            <a:r>
              <a:rPr lang="en-US" dirty="0" smtClean="0"/>
              <a:t>Acknowledge that payments made to them consist of federal and state money and they can/will be held civilly and/or criminally liable in the event of nonperformance, misrepresentation, FWA of services rendered to MTM and its Clients.</a:t>
            </a:r>
          </a:p>
          <a:p>
            <a:r>
              <a:rPr lang="en-US" dirty="0" smtClean="0"/>
              <a:t>Immediately refer all information regarding suspected or confirmed FWA by MTM riders to MTM.</a:t>
            </a:r>
            <a:endParaRPr lang="es-ES" dirty="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Examples of Member FWA</a:t>
            </a:r>
            <a:endParaRPr lang="en-US" dirty="0"/>
          </a:p>
        </p:txBody>
      </p:sp>
      <p:sp>
        <p:nvSpPr>
          <p:cNvPr id="12291" name="Rectangle 5"/>
          <p:cNvSpPr>
            <a:spLocks noGrp="1" noChangeArrowheads="1"/>
          </p:cNvSpPr>
          <p:nvPr>
            <p:ph type="body" idx="1"/>
          </p:nvPr>
        </p:nvSpPr>
        <p:spPr/>
        <p:txBody>
          <a:bodyPr>
            <a:normAutofit fontScale="85000" lnSpcReduction="20000"/>
          </a:bodyPr>
          <a:lstStyle/>
          <a:p>
            <a:r>
              <a:rPr lang="en-US" dirty="0" smtClean="0"/>
              <a:t>Changing, forging, or altering any of the following:</a:t>
            </a:r>
          </a:p>
          <a:p>
            <a:pPr lvl="2"/>
            <a:r>
              <a:rPr lang="en-US" dirty="0" smtClean="0"/>
              <a:t>Prescriptions</a:t>
            </a:r>
          </a:p>
          <a:p>
            <a:pPr lvl="2"/>
            <a:r>
              <a:rPr lang="en-US" dirty="0" smtClean="0"/>
              <a:t>Medical Records</a:t>
            </a:r>
          </a:p>
          <a:p>
            <a:pPr lvl="2"/>
            <a:r>
              <a:rPr lang="en-US" dirty="0" smtClean="0"/>
              <a:t>Referral Forms  </a:t>
            </a:r>
          </a:p>
          <a:p>
            <a:r>
              <a:rPr lang="en-US" dirty="0" smtClean="0"/>
              <a:t>Lending of an insurance card to another person</a:t>
            </a:r>
          </a:p>
          <a:p>
            <a:r>
              <a:rPr lang="en-US" dirty="0" smtClean="0"/>
              <a:t>Using transportation services for non-medical services</a:t>
            </a:r>
          </a:p>
          <a:p>
            <a:r>
              <a:rPr lang="en-US" dirty="0" smtClean="0"/>
              <a:t>Misrepresentation of eligibility status</a:t>
            </a:r>
          </a:p>
          <a:p>
            <a:r>
              <a:rPr lang="en-US" dirty="0" smtClean="0"/>
              <a:t>Identity theft</a:t>
            </a:r>
          </a:p>
          <a:p>
            <a:r>
              <a:rPr lang="en-US" dirty="0" smtClean="0"/>
              <a:t>Resale of medications to others</a:t>
            </a:r>
          </a:p>
          <a:p>
            <a:r>
              <a:rPr lang="en-US" dirty="0" smtClean="0"/>
              <a:t>Medication stockpiling</a:t>
            </a:r>
          </a:p>
          <a:p>
            <a:r>
              <a:rPr lang="en-US" dirty="0" smtClean="0"/>
              <a:t>Doctor shopping</a:t>
            </a:r>
            <a:endParaRPr lang="es-ES" dirty="0" smtClean="0"/>
          </a:p>
        </p:txBody>
      </p:sp>
      <p:sp>
        <p:nvSpPr>
          <p:cNvPr id="12293" name="Rectangle 7"/>
          <p:cNvSpPr>
            <a:spLocks noChangeArrowheads="1"/>
          </p:cNvSpPr>
          <p:nvPr/>
        </p:nvSpPr>
        <p:spPr bwMode="auto">
          <a:xfrm>
            <a:off x="685800" y="3886200"/>
            <a:ext cx="8001000" cy="1143000"/>
          </a:xfrm>
          <a:prstGeom prst="rect">
            <a:avLst/>
          </a:prstGeom>
          <a:noFill/>
          <a:ln w="9525">
            <a:noFill/>
            <a:miter lim="800000"/>
            <a:headEnd/>
            <a:tailEnd/>
          </a:ln>
        </p:spPr>
        <p:txBody>
          <a:bodyPr anchor="ctr"/>
          <a:lstStyle/>
          <a:p>
            <a:pPr algn="ctr"/>
            <a:r>
              <a:rPr lang="es-ES" sz="4400">
                <a:effectLst/>
                <a:latin typeface="Arial" charset="0"/>
              </a:rPr>
              <a:t/>
            </a:r>
            <a:br>
              <a:rPr lang="es-ES" sz="4400">
                <a:effectLst/>
                <a:latin typeface="Arial" charset="0"/>
              </a:rPr>
            </a:br>
            <a:endParaRPr lang="es-ES" sz="4400">
              <a:effectLst/>
              <a:latin typeface="Arial"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Resolution Options for Member FWA</a:t>
            </a:r>
            <a:endParaRPr lang="en-US" dirty="0"/>
          </a:p>
        </p:txBody>
      </p:sp>
      <p:sp>
        <p:nvSpPr>
          <p:cNvPr id="13315" name="Rectangle 5"/>
          <p:cNvSpPr>
            <a:spLocks noGrp="1" noChangeArrowheads="1"/>
          </p:cNvSpPr>
          <p:nvPr>
            <p:ph type="body" idx="1"/>
          </p:nvPr>
        </p:nvSpPr>
        <p:spPr/>
        <p:txBody>
          <a:bodyPr>
            <a:normAutofit lnSpcReduction="10000"/>
          </a:bodyPr>
          <a:lstStyle/>
          <a:p>
            <a:r>
              <a:rPr lang="en-US" dirty="0" smtClean="0"/>
              <a:t>Adding a note to the Covered Member’s permanent file, instructing Customer Service Staff on setting future trips.  </a:t>
            </a:r>
          </a:p>
          <a:p>
            <a:r>
              <a:rPr lang="en-US" dirty="0" smtClean="0"/>
              <a:t>Adding the Covered Member’s name to a list a frequent abusers so all of the Covered Member’s trip requests will be monitored and case managed in an effort to prevent future FWA.</a:t>
            </a:r>
          </a:p>
          <a:p>
            <a:r>
              <a:rPr lang="en-US" dirty="0" smtClean="0"/>
              <a:t>Reporting the issue to the designated State or County Medicaid office or to the MTM Client.</a:t>
            </a:r>
            <a:endParaRPr lang="es-ES" dirty="0" smtClean="0"/>
          </a:p>
        </p:txBody>
      </p:sp>
      <p:sp>
        <p:nvSpPr>
          <p:cNvPr id="13317" name="Rectangle 7"/>
          <p:cNvSpPr>
            <a:spLocks noChangeArrowheads="1"/>
          </p:cNvSpPr>
          <p:nvPr/>
        </p:nvSpPr>
        <p:spPr bwMode="auto">
          <a:xfrm>
            <a:off x="685800" y="3886200"/>
            <a:ext cx="8001000" cy="1143000"/>
          </a:xfrm>
          <a:prstGeom prst="rect">
            <a:avLst/>
          </a:prstGeom>
          <a:noFill/>
          <a:ln w="9525">
            <a:noFill/>
            <a:miter lim="800000"/>
            <a:headEnd/>
            <a:tailEnd/>
          </a:ln>
        </p:spPr>
        <p:txBody>
          <a:bodyPr anchor="ctr"/>
          <a:lstStyle/>
          <a:p>
            <a:pPr algn="ctr"/>
            <a:r>
              <a:rPr lang="es-ES" sz="4400">
                <a:effectLst/>
                <a:latin typeface="Arial" charset="0"/>
              </a:rPr>
              <a:t/>
            </a:r>
            <a:br>
              <a:rPr lang="es-ES" sz="4400">
                <a:effectLst/>
                <a:latin typeface="Arial" charset="0"/>
              </a:rPr>
            </a:br>
            <a:endParaRPr lang="es-ES" sz="4400">
              <a:effectLst/>
              <a:latin typeface="Arial"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Examples of Provider FWA</a:t>
            </a:r>
            <a:endParaRPr lang="en-US" dirty="0"/>
          </a:p>
        </p:txBody>
      </p:sp>
      <p:sp>
        <p:nvSpPr>
          <p:cNvPr id="14339" name="Rectangle 5"/>
          <p:cNvSpPr>
            <a:spLocks noGrp="1" noChangeArrowheads="1"/>
          </p:cNvSpPr>
          <p:nvPr>
            <p:ph type="body" idx="1"/>
          </p:nvPr>
        </p:nvSpPr>
        <p:spPr/>
        <p:txBody>
          <a:bodyPr>
            <a:normAutofit fontScale="92500" lnSpcReduction="10000"/>
          </a:bodyPr>
          <a:lstStyle/>
          <a:p>
            <a:r>
              <a:rPr lang="en-US" dirty="0" smtClean="0"/>
              <a:t>Falsifying credentials</a:t>
            </a:r>
          </a:p>
          <a:p>
            <a:r>
              <a:rPr lang="en-US" dirty="0" smtClean="0"/>
              <a:t>Billing for services not rendered</a:t>
            </a:r>
          </a:p>
          <a:p>
            <a:r>
              <a:rPr lang="en-US" dirty="0" smtClean="0"/>
              <a:t>Inappropriate billing</a:t>
            </a:r>
          </a:p>
          <a:p>
            <a:r>
              <a:rPr lang="en-US" dirty="0" smtClean="0"/>
              <a:t>Double billing, up-coding and unbundling</a:t>
            </a:r>
          </a:p>
          <a:p>
            <a:r>
              <a:rPr lang="en-US" dirty="0" smtClean="0"/>
              <a:t>Collusion among providers</a:t>
            </a:r>
          </a:p>
          <a:p>
            <a:pPr lvl="2"/>
            <a:r>
              <a:rPr lang="en-US" dirty="0" smtClean="0"/>
              <a:t>Providers agreeing on minimum fees they will charge and accept</a:t>
            </a:r>
          </a:p>
          <a:p>
            <a:r>
              <a:rPr lang="en-US" dirty="0" smtClean="0"/>
              <a:t>Falsifying information that has been submitted through a prior authorization or other formulary oversight mechanism in order to justify coverage</a:t>
            </a:r>
          </a:p>
          <a:p>
            <a:endParaRPr lang="es-ES" dirty="0" smtClean="0"/>
          </a:p>
        </p:txBody>
      </p:sp>
      <p:sp>
        <p:nvSpPr>
          <p:cNvPr id="14341" name="Rectangle 7"/>
          <p:cNvSpPr>
            <a:spLocks noChangeArrowheads="1"/>
          </p:cNvSpPr>
          <p:nvPr/>
        </p:nvSpPr>
        <p:spPr bwMode="auto">
          <a:xfrm>
            <a:off x="685800" y="3886200"/>
            <a:ext cx="8001000" cy="1143000"/>
          </a:xfrm>
          <a:prstGeom prst="rect">
            <a:avLst/>
          </a:prstGeom>
          <a:noFill/>
          <a:ln w="9525">
            <a:noFill/>
            <a:miter lim="800000"/>
            <a:headEnd/>
            <a:tailEnd/>
          </a:ln>
        </p:spPr>
        <p:txBody>
          <a:bodyPr anchor="ctr"/>
          <a:lstStyle/>
          <a:p>
            <a:pPr algn="ctr"/>
            <a:r>
              <a:rPr lang="es-ES" sz="4400">
                <a:effectLst/>
                <a:latin typeface="Arial" charset="0"/>
              </a:rPr>
              <a:t/>
            </a:r>
            <a:br>
              <a:rPr lang="es-ES" sz="4400">
                <a:effectLst/>
                <a:latin typeface="Arial" charset="0"/>
              </a:rPr>
            </a:br>
            <a:endParaRPr lang="es-ES" sz="4400">
              <a:effectLst/>
              <a:latin typeface="Arial"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Resolution Options for Provider FWA</a:t>
            </a:r>
            <a:endParaRPr lang="en-US" dirty="0"/>
          </a:p>
        </p:txBody>
      </p:sp>
      <p:sp>
        <p:nvSpPr>
          <p:cNvPr id="15363" name="Rectangle 5"/>
          <p:cNvSpPr>
            <a:spLocks noGrp="1" noChangeArrowheads="1"/>
          </p:cNvSpPr>
          <p:nvPr>
            <p:ph type="body" idx="1"/>
          </p:nvPr>
        </p:nvSpPr>
        <p:spPr/>
        <p:txBody>
          <a:bodyPr>
            <a:normAutofit fontScale="92500" lnSpcReduction="10000"/>
          </a:bodyPr>
          <a:lstStyle/>
          <a:p>
            <a:r>
              <a:rPr lang="en-US" dirty="0" smtClean="0"/>
              <a:t>Recovering trip cost</a:t>
            </a:r>
          </a:p>
          <a:p>
            <a:r>
              <a:rPr lang="en-US" dirty="0" smtClean="0"/>
              <a:t>Providing Transportation Provider Education</a:t>
            </a:r>
          </a:p>
          <a:p>
            <a:r>
              <a:rPr lang="en-US" dirty="0" smtClean="0"/>
              <a:t>Making a recommendation for an audit of the transportation provider’s trip records</a:t>
            </a:r>
          </a:p>
          <a:p>
            <a:r>
              <a:rPr lang="en-US" dirty="0" smtClean="0"/>
              <a:t>Establishing a Corrective Action Plan (CAP)</a:t>
            </a:r>
          </a:p>
          <a:p>
            <a:r>
              <a:rPr lang="en-US" dirty="0" smtClean="0"/>
              <a:t>Disciplinary action against the First Tier, Downstream, and Related Entities</a:t>
            </a:r>
          </a:p>
          <a:p>
            <a:r>
              <a:rPr lang="en-US" dirty="0" smtClean="0"/>
              <a:t>Dismissal from the MTM network of the First Tier, Downstream, and Related Entities</a:t>
            </a:r>
          </a:p>
          <a:p>
            <a:endParaRPr lang="es-ES" dirty="0" smtClean="0"/>
          </a:p>
        </p:txBody>
      </p:sp>
      <p:sp>
        <p:nvSpPr>
          <p:cNvPr id="15364" name="Rectangle 7"/>
          <p:cNvSpPr>
            <a:spLocks noChangeArrowheads="1"/>
          </p:cNvSpPr>
          <p:nvPr/>
        </p:nvSpPr>
        <p:spPr bwMode="auto">
          <a:xfrm>
            <a:off x="685800" y="3886200"/>
            <a:ext cx="8001000" cy="1143000"/>
          </a:xfrm>
          <a:prstGeom prst="rect">
            <a:avLst/>
          </a:prstGeom>
          <a:noFill/>
          <a:ln w="9525">
            <a:noFill/>
            <a:miter lim="800000"/>
            <a:headEnd/>
            <a:tailEnd/>
          </a:ln>
        </p:spPr>
        <p:txBody>
          <a:bodyPr anchor="ctr"/>
          <a:lstStyle/>
          <a:p>
            <a:pPr algn="ctr"/>
            <a:r>
              <a:rPr lang="es-ES" sz="4400">
                <a:effectLst/>
                <a:latin typeface="Arial" charset="0"/>
              </a:rPr>
              <a:t/>
            </a:r>
            <a:br>
              <a:rPr lang="es-ES" sz="4400">
                <a:effectLst/>
                <a:latin typeface="Arial" charset="0"/>
              </a:rPr>
            </a:br>
            <a:endParaRPr lang="es-ES" sz="4400">
              <a:effectLst/>
              <a:latin typeface="Arial"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Who is responsible for identifying FWA?</a:t>
            </a:r>
            <a:endParaRPr lang="en-US" dirty="0"/>
          </a:p>
        </p:txBody>
      </p:sp>
      <p:sp>
        <p:nvSpPr>
          <p:cNvPr id="16387" name="Rectangle 5"/>
          <p:cNvSpPr>
            <a:spLocks noGrp="1" noChangeArrowheads="1"/>
          </p:cNvSpPr>
          <p:nvPr>
            <p:ph type="body" idx="1"/>
          </p:nvPr>
        </p:nvSpPr>
        <p:spPr/>
        <p:txBody>
          <a:bodyPr/>
          <a:lstStyle/>
          <a:p>
            <a:r>
              <a:rPr lang="en-US" dirty="0" smtClean="0"/>
              <a:t>All MTM employees and Board of Directors</a:t>
            </a:r>
          </a:p>
          <a:p>
            <a:r>
              <a:rPr lang="en-US" dirty="0" smtClean="0"/>
              <a:t>All MTM First Tier, Downstream, and Related Entities (transportation providers, drivers, office staff, etc.)</a:t>
            </a:r>
          </a:p>
          <a:p>
            <a:endParaRPr lang="en-US" dirty="0" smtClean="0"/>
          </a:p>
          <a:p>
            <a:endParaRPr lang="es-ES" dirty="0" smtClean="0"/>
          </a:p>
        </p:txBody>
      </p:sp>
      <p:sp>
        <p:nvSpPr>
          <p:cNvPr id="16389" name="Rectangle 7"/>
          <p:cNvSpPr>
            <a:spLocks noChangeArrowheads="1"/>
          </p:cNvSpPr>
          <p:nvPr/>
        </p:nvSpPr>
        <p:spPr bwMode="auto">
          <a:xfrm>
            <a:off x="685800" y="3886200"/>
            <a:ext cx="8001000" cy="1143000"/>
          </a:xfrm>
          <a:prstGeom prst="rect">
            <a:avLst/>
          </a:prstGeom>
          <a:noFill/>
          <a:ln w="9525">
            <a:noFill/>
            <a:miter lim="800000"/>
            <a:headEnd/>
            <a:tailEnd/>
          </a:ln>
        </p:spPr>
        <p:txBody>
          <a:bodyPr anchor="ctr"/>
          <a:lstStyle/>
          <a:p>
            <a:pPr algn="ctr"/>
            <a:r>
              <a:rPr lang="es-ES" sz="4400">
                <a:effectLst/>
                <a:latin typeface="Arial" charset="0"/>
              </a:rPr>
              <a:t/>
            </a:r>
            <a:br>
              <a:rPr lang="es-ES" sz="4400">
                <a:effectLst/>
                <a:latin typeface="Arial" charset="0"/>
              </a:rPr>
            </a:br>
            <a:endParaRPr lang="es-ES" sz="4400">
              <a:effectLst/>
              <a:latin typeface="Arial"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Who monitors FWA at MTM?</a:t>
            </a:r>
            <a:endParaRPr lang="en-US" dirty="0"/>
          </a:p>
        </p:txBody>
      </p:sp>
      <p:sp>
        <p:nvSpPr>
          <p:cNvPr id="17411" name="Rectangle 5"/>
          <p:cNvSpPr>
            <a:spLocks noGrp="1" noChangeArrowheads="1"/>
          </p:cNvSpPr>
          <p:nvPr>
            <p:ph type="body" idx="1"/>
          </p:nvPr>
        </p:nvSpPr>
        <p:spPr/>
        <p:txBody>
          <a:bodyPr>
            <a:normAutofit fontScale="92500" lnSpcReduction="20000"/>
          </a:bodyPr>
          <a:lstStyle/>
          <a:p>
            <a:r>
              <a:rPr lang="en-US" dirty="0" smtClean="0"/>
              <a:t>All reported incidents of FWA are reported to the Quality Management Department.</a:t>
            </a:r>
          </a:p>
          <a:p>
            <a:r>
              <a:rPr lang="en-US" dirty="0" smtClean="0"/>
              <a:t>A Compliance Auditor investigates each reported incident of FWA.</a:t>
            </a:r>
          </a:p>
          <a:p>
            <a:r>
              <a:rPr lang="en-US" dirty="0" smtClean="0"/>
              <a:t>The Compliance Auditor notes the results of the investigation into the Covered Member’s file.</a:t>
            </a:r>
          </a:p>
          <a:p>
            <a:r>
              <a:rPr lang="en-US" dirty="0" smtClean="0"/>
              <a:t>Any FWA reported against a first tier, downstream, and related entity is handled in the same manner.</a:t>
            </a:r>
          </a:p>
          <a:p>
            <a:r>
              <a:rPr lang="en-US" dirty="0" smtClean="0"/>
              <a:t>MTM reports all incidents of FWA to its Clients on a monthly basis.</a:t>
            </a:r>
            <a:endParaRPr lang="es-ES" dirty="0" smtClean="0"/>
          </a:p>
        </p:txBody>
      </p:sp>
      <p:sp>
        <p:nvSpPr>
          <p:cNvPr id="17413" name="Rectangle 7"/>
          <p:cNvSpPr>
            <a:spLocks noChangeArrowheads="1"/>
          </p:cNvSpPr>
          <p:nvPr/>
        </p:nvSpPr>
        <p:spPr bwMode="auto">
          <a:xfrm>
            <a:off x="685800" y="3886200"/>
            <a:ext cx="8001000" cy="1143000"/>
          </a:xfrm>
          <a:prstGeom prst="rect">
            <a:avLst/>
          </a:prstGeom>
          <a:noFill/>
          <a:ln w="9525">
            <a:noFill/>
            <a:miter lim="800000"/>
            <a:headEnd/>
            <a:tailEnd/>
          </a:ln>
        </p:spPr>
        <p:txBody>
          <a:bodyPr anchor="ctr"/>
          <a:lstStyle/>
          <a:p>
            <a:pPr algn="ctr"/>
            <a:r>
              <a:rPr lang="es-ES" sz="4400">
                <a:effectLst/>
                <a:latin typeface="Arial" charset="0"/>
              </a:rPr>
              <a:t/>
            </a:r>
            <a:br>
              <a:rPr lang="es-ES" sz="4400">
                <a:effectLst/>
                <a:latin typeface="Arial" charset="0"/>
              </a:rPr>
            </a:br>
            <a:endParaRPr lang="es-ES" sz="4400">
              <a:effectLst/>
              <a:latin typeface="Arial"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Preventing FWA</a:t>
            </a:r>
            <a:endParaRPr lang="en-US" dirty="0"/>
          </a:p>
        </p:txBody>
      </p:sp>
      <p:sp>
        <p:nvSpPr>
          <p:cNvPr id="18435" name="Rectangle 5"/>
          <p:cNvSpPr>
            <a:spLocks noGrp="1" noChangeArrowheads="1"/>
          </p:cNvSpPr>
          <p:nvPr>
            <p:ph type="body" idx="1"/>
          </p:nvPr>
        </p:nvSpPr>
        <p:spPr/>
        <p:txBody>
          <a:bodyPr>
            <a:normAutofit/>
          </a:bodyPr>
          <a:lstStyle/>
          <a:p>
            <a:r>
              <a:rPr lang="en-US" dirty="0" smtClean="0"/>
              <a:t>Preventing FWA before it happens is critical.</a:t>
            </a:r>
          </a:p>
          <a:p>
            <a:r>
              <a:rPr lang="en-US" dirty="0" smtClean="0"/>
              <a:t>First Tier, Downstream, and Related Entities (transportation providers, drivers, and office staff), as it relates to MTM riders only, should report any incidents they suspect of being FWA to MTM’s Quality Management Department as soon as possible.</a:t>
            </a:r>
          </a:p>
          <a:p>
            <a:endParaRPr lang="es-ES"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mtClean="0"/>
              <a:t>Purpose</a:t>
            </a:r>
            <a:endParaRPr lang="en-US" dirty="0" smtClean="0"/>
          </a:p>
        </p:txBody>
      </p:sp>
      <p:sp>
        <p:nvSpPr>
          <p:cNvPr id="5123" name="Rectangle 3"/>
          <p:cNvSpPr>
            <a:spLocks noGrp="1" noChangeArrowheads="1"/>
          </p:cNvSpPr>
          <p:nvPr>
            <p:ph type="body" idx="1"/>
          </p:nvPr>
        </p:nvSpPr>
        <p:spPr/>
        <p:txBody>
          <a:bodyPr>
            <a:normAutofit fontScale="92500" lnSpcReduction="20000"/>
          </a:bodyPr>
          <a:lstStyle/>
          <a:p>
            <a:r>
              <a:rPr lang="en-US" dirty="0" smtClean="0"/>
              <a:t>MTM is providing this training for many reasons:</a:t>
            </a:r>
          </a:p>
          <a:p>
            <a:pPr lvl="1"/>
            <a:r>
              <a:rPr lang="en-US" dirty="0" smtClean="0"/>
              <a:t>The Centers for Medicare and Medicaid Services (CMS) has handed down new rules regarding Fraud, Waste and Abuse (FWA) that must be followed by not only MTM, but also MTM First Tier, Downstream and Related Entities (transportation providers, drivers and office staff).</a:t>
            </a:r>
          </a:p>
          <a:p>
            <a:pPr lvl="1"/>
            <a:r>
              <a:rPr lang="en-US" dirty="0" smtClean="0"/>
              <a:t>Not only does CMS require this training, MTM Clients do as well.</a:t>
            </a:r>
          </a:p>
          <a:p>
            <a:pPr lvl="1"/>
            <a:r>
              <a:rPr lang="en-US" dirty="0" smtClean="0"/>
              <a:t>We all have a responsibility to help make sure FWA does not happen and to report it if we suspect it is happening, without fear of reprisal. </a:t>
            </a:r>
          </a:p>
          <a:p>
            <a:endParaRPr lang="en-US"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Preventing FWA</a:t>
            </a:r>
            <a:endParaRPr lang="en-US" dirty="0"/>
          </a:p>
        </p:txBody>
      </p:sp>
      <p:sp>
        <p:nvSpPr>
          <p:cNvPr id="18435" name="Rectangle 5"/>
          <p:cNvSpPr>
            <a:spLocks noGrp="1" noChangeArrowheads="1"/>
          </p:cNvSpPr>
          <p:nvPr>
            <p:ph type="body" idx="1"/>
          </p:nvPr>
        </p:nvSpPr>
        <p:spPr/>
        <p:txBody>
          <a:bodyPr>
            <a:normAutofit/>
          </a:bodyPr>
          <a:lstStyle/>
          <a:p>
            <a:r>
              <a:rPr lang="en-US" dirty="0" smtClean="0"/>
              <a:t>MTM staff should be diligent and watch carefully for signs of FWA:</a:t>
            </a:r>
          </a:p>
          <a:p>
            <a:pPr lvl="2"/>
            <a:r>
              <a:rPr lang="en-US" dirty="0" smtClean="0"/>
              <a:t>Deny a trip if it seems “suspect”</a:t>
            </a:r>
          </a:p>
          <a:p>
            <a:pPr lvl="2"/>
            <a:r>
              <a:rPr lang="en-US" dirty="0" smtClean="0"/>
              <a:t>Push the trip request up the internal chain of command to a Team Lead</a:t>
            </a:r>
          </a:p>
          <a:p>
            <a:pPr lvl="2"/>
            <a:r>
              <a:rPr lang="en-US" dirty="0" smtClean="0"/>
              <a:t>Contact the Client (insurance company) and get their guidance</a:t>
            </a:r>
          </a:p>
          <a:p>
            <a:pPr lvl="2"/>
            <a:r>
              <a:rPr lang="en-US" dirty="0" smtClean="0"/>
              <a:t>Report the suspicious activity to the Quality Management Department for investigation</a:t>
            </a:r>
          </a:p>
          <a:p>
            <a:endParaRPr lang="es-ES"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Reporting</a:t>
            </a:r>
            <a:endParaRPr lang="en-US" dirty="0"/>
          </a:p>
        </p:txBody>
      </p:sp>
      <p:sp>
        <p:nvSpPr>
          <p:cNvPr id="19459" name="Rectangle 5"/>
          <p:cNvSpPr>
            <a:spLocks noGrp="1" noChangeArrowheads="1"/>
          </p:cNvSpPr>
          <p:nvPr>
            <p:ph type="body" idx="1"/>
          </p:nvPr>
        </p:nvSpPr>
        <p:spPr/>
        <p:txBody>
          <a:bodyPr/>
          <a:lstStyle/>
          <a:p>
            <a:r>
              <a:rPr lang="en-US" smtClean="0"/>
              <a:t>Contact the Quality Management Department at MTM:</a:t>
            </a:r>
          </a:p>
          <a:p>
            <a:pPr lvl="2"/>
            <a:r>
              <a:rPr lang="en-US" smtClean="0"/>
              <a:t>1-866-436-0457</a:t>
            </a:r>
          </a:p>
          <a:p>
            <a:r>
              <a:rPr lang="en-US" smtClean="0"/>
              <a:t>Try to include the following information:</a:t>
            </a:r>
          </a:p>
          <a:p>
            <a:pPr lvl="2"/>
            <a:r>
              <a:rPr lang="en-US" smtClean="0"/>
              <a:t>Subject (s) of FWA.</a:t>
            </a:r>
          </a:p>
          <a:p>
            <a:pPr lvl="2"/>
            <a:r>
              <a:rPr lang="en-US" smtClean="0"/>
              <a:t>Subject (s) identification information.</a:t>
            </a:r>
          </a:p>
          <a:p>
            <a:pPr lvl="2"/>
            <a:r>
              <a:rPr lang="en-US" smtClean="0"/>
              <a:t>Description of FWA.</a:t>
            </a:r>
          </a:p>
          <a:p>
            <a:pPr lvl="2"/>
            <a:r>
              <a:rPr lang="en-US" smtClean="0"/>
              <a:t>Any other important information.</a:t>
            </a:r>
            <a:endParaRPr lang="es-ES" smtClean="0"/>
          </a:p>
        </p:txBody>
      </p:sp>
      <p:sp>
        <p:nvSpPr>
          <p:cNvPr id="19460" name="Rectangle 7"/>
          <p:cNvSpPr>
            <a:spLocks noChangeArrowheads="1"/>
          </p:cNvSpPr>
          <p:nvPr/>
        </p:nvSpPr>
        <p:spPr bwMode="auto">
          <a:xfrm>
            <a:off x="685800" y="3886200"/>
            <a:ext cx="8001000" cy="1143000"/>
          </a:xfrm>
          <a:prstGeom prst="rect">
            <a:avLst/>
          </a:prstGeom>
          <a:noFill/>
          <a:ln w="9525">
            <a:noFill/>
            <a:miter lim="800000"/>
            <a:headEnd/>
            <a:tailEnd/>
          </a:ln>
        </p:spPr>
        <p:txBody>
          <a:bodyPr anchor="ctr"/>
          <a:lstStyle/>
          <a:p>
            <a:pPr algn="ctr"/>
            <a:r>
              <a:rPr lang="es-ES" sz="4400">
                <a:effectLst/>
                <a:latin typeface="Arial" charset="0"/>
              </a:rPr>
              <a:t/>
            </a:r>
            <a:br>
              <a:rPr lang="es-ES" sz="4400">
                <a:effectLst/>
                <a:latin typeface="Arial" charset="0"/>
              </a:rPr>
            </a:br>
            <a:endParaRPr lang="es-ES" sz="4400">
              <a:effectLst/>
              <a:latin typeface="Arial"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Reporting Protections</a:t>
            </a:r>
            <a:endParaRPr lang="en-US" dirty="0"/>
          </a:p>
        </p:txBody>
      </p:sp>
      <p:sp>
        <p:nvSpPr>
          <p:cNvPr id="20483" name="Rectangle 5"/>
          <p:cNvSpPr>
            <a:spLocks noGrp="1" noChangeArrowheads="1"/>
          </p:cNvSpPr>
          <p:nvPr>
            <p:ph type="body" idx="1"/>
          </p:nvPr>
        </p:nvSpPr>
        <p:spPr/>
        <p:txBody>
          <a:bodyPr/>
          <a:lstStyle/>
          <a:p>
            <a:r>
              <a:rPr lang="en-US" dirty="0" smtClean="0"/>
              <a:t>“Whistle </a:t>
            </a:r>
            <a:r>
              <a:rPr lang="en-US" dirty="0" err="1" smtClean="0"/>
              <a:t>blower”s</a:t>
            </a:r>
            <a:r>
              <a:rPr lang="en-US" dirty="0" smtClean="0"/>
              <a:t> are offered certain protections against retaliation under the False Claims Act.</a:t>
            </a:r>
          </a:p>
          <a:p>
            <a:r>
              <a:rPr lang="en-US" dirty="0" smtClean="0"/>
              <a:t>Employees who are discharged, demoted, harassed, or otherwise confront discrimination in furtherance of such an action or as a consequence of whistle blowing activity are entitled to all relief necessary to make the employee whole.</a:t>
            </a:r>
            <a:endParaRPr lang="es-ES" dirty="0" smtClean="0"/>
          </a:p>
        </p:txBody>
      </p:sp>
      <p:sp>
        <p:nvSpPr>
          <p:cNvPr id="20484" name="Rectangle 7"/>
          <p:cNvSpPr>
            <a:spLocks noChangeArrowheads="1"/>
          </p:cNvSpPr>
          <p:nvPr/>
        </p:nvSpPr>
        <p:spPr bwMode="auto">
          <a:xfrm>
            <a:off x="685800" y="3886200"/>
            <a:ext cx="8001000" cy="1143000"/>
          </a:xfrm>
          <a:prstGeom prst="rect">
            <a:avLst/>
          </a:prstGeom>
          <a:noFill/>
          <a:ln w="9525">
            <a:noFill/>
            <a:miter lim="800000"/>
            <a:headEnd/>
            <a:tailEnd/>
          </a:ln>
        </p:spPr>
        <p:txBody>
          <a:bodyPr anchor="ctr"/>
          <a:lstStyle/>
          <a:p>
            <a:pPr algn="ctr"/>
            <a:r>
              <a:rPr lang="es-ES" sz="4400">
                <a:effectLst/>
                <a:latin typeface="Arial" charset="0"/>
              </a:rPr>
              <a:t/>
            </a:r>
            <a:br>
              <a:rPr lang="es-ES" sz="4400">
                <a:effectLst/>
                <a:latin typeface="Arial" charset="0"/>
              </a:rPr>
            </a:br>
            <a:endParaRPr lang="es-ES" sz="4400">
              <a:effectLst/>
              <a:latin typeface="Arial"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r>
              <a:rPr lang="en-US" dirty="0" smtClean="0"/>
              <a:t>Conclusion</a:t>
            </a:r>
            <a:endParaRPr lang="en-US" dirty="0" smtClean="0"/>
          </a:p>
        </p:txBody>
      </p:sp>
      <p:sp>
        <p:nvSpPr>
          <p:cNvPr id="21507" name="Rectangle 3"/>
          <p:cNvSpPr>
            <a:spLocks noGrp="1" noChangeArrowheads="1"/>
          </p:cNvSpPr>
          <p:nvPr>
            <p:ph type="body" idx="1"/>
          </p:nvPr>
        </p:nvSpPr>
        <p:spPr/>
        <p:txBody>
          <a:bodyPr>
            <a:normAutofit fontScale="85000" lnSpcReduction="20000"/>
          </a:bodyPr>
          <a:lstStyle/>
          <a:p>
            <a:r>
              <a:rPr lang="en-US" dirty="0" smtClean="0"/>
              <a:t>You have been given more knowledge about what FWA really is and why it is important to be on the look-out for cases of suspected FWA.</a:t>
            </a:r>
          </a:p>
          <a:p>
            <a:r>
              <a:rPr lang="en-US" dirty="0" smtClean="0"/>
              <a:t>You now have the tools necessary to feel confident in reporting any suspected FWA, without fear of reprisal.</a:t>
            </a:r>
          </a:p>
          <a:p>
            <a:r>
              <a:rPr lang="en-US" dirty="0" smtClean="0"/>
              <a:t>You understand why MTM is requiring this training.</a:t>
            </a:r>
          </a:p>
          <a:p>
            <a:r>
              <a:rPr lang="en-US" dirty="0" smtClean="0"/>
              <a:t>You know that everyone is responsible for reporting FWA.</a:t>
            </a:r>
          </a:p>
          <a:p>
            <a:r>
              <a:rPr lang="en-US" dirty="0" smtClean="0"/>
              <a:t>You know that preventing FWA is critical – stop it before it happens or gets out of hand.</a:t>
            </a:r>
          </a:p>
          <a:p>
            <a:r>
              <a:rPr lang="en-US" dirty="0" smtClean="0"/>
              <a:t>You know that you are protected by Federal laws if you report FWA.</a:t>
            </a:r>
          </a:p>
          <a:p>
            <a:endParaRPr lang="en-US" dirty="0" smtClean="0"/>
          </a:p>
          <a:p>
            <a:endParaRPr lang="en-US" dirty="0" smtClean="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dirty="0" smtClean="0"/>
              <a:t>Purpose (Continued)</a:t>
            </a:r>
            <a:endParaRPr lang="en-US" dirty="0" smtClean="0"/>
          </a:p>
        </p:txBody>
      </p:sp>
      <p:sp>
        <p:nvSpPr>
          <p:cNvPr id="5123" name="Rectangle 3"/>
          <p:cNvSpPr>
            <a:spLocks noGrp="1" noChangeArrowheads="1"/>
          </p:cNvSpPr>
          <p:nvPr>
            <p:ph type="body" idx="1"/>
          </p:nvPr>
        </p:nvSpPr>
        <p:spPr/>
        <p:txBody>
          <a:bodyPr>
            <a:normAutofit fontScale="85000" lnSpcReduction="20000"/>
          </a:bodyPr>
          <a:lstStyle/>
          <a:p>
            <a:r>
              <a:rPr lang="en-US" dirty="0" smtClean="0"/>
              <a:t>This training will give you the basic information necessary to understand what FWA actually is and what your obligations are if you suspect FWA is taking place.</a:t>
            </a:r>
          </a:p>
          <a:p>
            <a:r>
              <a:rPr lang="en-US" dirty="0" smtClean="0"/>
              <a:t>By knowing the basics of FWA and what to do if we suspect it is happening, not only are we in compliance with CMS and MTM Client requirements; we are helping reduce the potential for future FWA to take place.</a:t>
            </a:r>
          </a:p>
          <a:p>
            <a:r>
              <a:rPr lang="en-US" dirty="0" smtClean="0"/>
              <a:t>By being on the look-out for FWA, we are all taking care of Federal monies that are given to the Medicaid and Medicare programs for people that rely on Medicaid and Medicare to get their medical treatments. </a:t>
            </a:r>
          </a:p>
          <a:p>
            <a:endParaRPr lang="en-US"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r>
              <a:rPr lang="en-US" dirty="0" smtClean="0"/>
              <a:t>Topics</a:t>
            </a:r>
            <a:endParaRPr lang="en-US" dirty="0" smtClean="0"/>
          </a:p>
        </p:txBody>
      </p:sp>
      <p:sp>
        <p:nvSpPr>
          <p:cNvPr id="6147" name="Rectangle 3"/>
          <p:cNvSpPr>
            <a:spLocks noGrp="1" noChangeArrowheads="1"/>
          </p:cNvSpPr>
          <p:nvPr>
            <p:ph type="body" idx="1"/>
          </p:nvPr>
        </p:nvSpPr>
        <p:spPr/>
        <p:txBody>
          <a:bodyPr>
            <a:normAutofit lnSpcReduction="10000"/>
          </a:bodyPr>
          <a:lstStyle/>
          <a:p>
            <a:pPr lvl="1"/>
            <a:r>
              <a:rPr lang="en-US" dirty="0" smtClean="0"/>
              <a:t>Definitions for Fraud, Waste and Abuse (FWA)</a:t>
            </a:r>
          </a:p>
          <a:p>
            <a:pPr lvl="1"/>
            <a:r>
              <a:rPr lang="en-US" dirty="0" smtClean="0"/>
              <a:t>Why MTM is doing this FWA training</a:t>
            </a:r>
          </a:p>
          <a:p>
            <a:pPr lvl="1"/>
            <a:r>
              <a:rPr lang="en-US" dirty="0" smtClean="0"/>
              <a:t>Applicable Federal laws dealing with FWA</a:t>
            </a:r>
          </a:p>
          <a:p>
            <a:pPr lvl="1"/>
            <a:r>
              <a:rPr lang="en-US" dirty="0" smtClean="0"/>
              <a:t>What the obligations are for everyone involved</a:t>
            </a:r>
          </a:p>
          <a:p>
            <a:pPr lvl="1"/>
            <a:r>
              <a:rPr lang="en-US" dirty="0" smtClean="0"/>
              <a:t>Examples of “member” FWA</a:t>
            </a:r>
          </a:p>
          <a:p>
            <a:pPr lvl="1"/>
            <a:r>
              <a:rPr lang="en-US" dirty="0" smtClean="0"/>
              <a:t>What MTM can do to get resolution in a situation where “member” FWA is suspected</a:t>
            </a:r>
          </a:p>
          <a:p>
            <a:pPr lvl="1"/>
            <a:r>
              <a:rPr lang="en-US" dirty="0" smtClean="0"/>
              <a:t>Examples of First Tier, Downstream and Related Entities FWA</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r>
              <a:rPr lang="en-US" dirty="0" smtClean="0"/>
              <a:t>Topics (Continued)</a:t>
            </a:r>
            <a:endParaRPr lang="en-US" dirty="0" smtClean="0"/>
          </a:p>
        </p:txBody>
      </p:sp>
      <p:sp>
        <p:nvSpPr>
          <p:cNvPr id="6147" name="Rectangle 3"/>
          <p:cNvSpPr>
            <a:spLocks noGrp="1" noChangeArrowheads="1"/>
          </p:cNvSpPr>
          <p:nvPr>
            <p:ph type="body" idx="1"/>
          </p:nvPr>
        </p:nvSpPr>
        <p:spPr/>
        <p:txBody>
          <a:bodyPr>
            <a:normAutofit lnSpcReduction="10000"/>
          </a:bodyPr>
          <a:lstStyle/>
          <a:p>
            <a:pPr lvl="1"/>
            <a:r>
              <a:rPr lang="en-US" dirty="0" smtClean="0"/>
              <a:t>What MTM can do to get resolution in a situation where FWA is suspected by the First Tier, Downstream and Related Entity</a:t>
            </a:r>
          </a:p>
          <a:p>
            <a:pPr lvl="1"/>
            <a:r>
              <a:rPr lang="en-US" dirty="0" smtClean="0"/>
              <a:t>Who is responsible for identifying FWA?</a:t>
            </a:r>
          </a:p>
          <a:p>
            <a:pPr lvl="1"/>
            <a:r>
              <a:rPr lang="en-US" dirty="0" smtClean="0"/>
              <a:t>Who is responsible for monitoring and auditing FWA at MTM?</a:t>
            </a:r>
          </a:p>
          <a:p>
            <a:pPr lvl="1"/>
            <a:r>
              <a:rPr lang="en-US" dirty="0" smtClean="0"/>
              <a:t>How to prevent FWA</a:t>
            </a:r>
          </a:p>
          <a:p>
            <a:pPr lvl="1"/>
            <a:r>
              <a:rPr lang="en-US" dirty="0" smtClean="0"/>
              <a:t>Methods for reporting FWA</a:t>
            </a:r>
          </a:p>
          <a:p>
            <a:pPr lvl="1"/>
            <a:r>
              <a:rPr lang="en-US" dirty="0" smtClean="0"/>
              <a:t>Protection for whistle blowers</a:t>
            </a:r>
            <a:endParaRPr lang="en-US"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What is Fraud?</a:t>
            </a:r>
            <a:endParaRPr lang="en-US" dirty="0"/>
          </a:p>
        </p:txBody>
      </p:sp>
      <p:sp>
        <p:nvSpPr>
          <p:cNvPr id="7171" name="Rectangle 5"/>
          <p:cNvSpPr>
            <a:spLocks noGrp="1" noChangeArrowheads="1"/>
          </p:cNvSpPr>
          <p:nvPr>
            <p:ph type="body" idx="1"/>
          </p:nvPr>
        </p:nvSpPr>
        <p:spPr/>
        <p:txBody>
          <a:bodyPr>
            <a:normAutofit/>
          </a:bodyPr>
          <a:lstStyle/>
          <a:p>
            <a:r>
              <a:rPr lang="en-US" dirty="0" smtClean="0"/>
              <a:t>An intentional deception or misrepresentation made by a person with the knowledge that the deception could result in some unauthorized benefit to himself or some other person. It includes any act that constitutes fraud under applicable Federal and State law.</a:t>
            </a:r>
          </a:p>
          <a:p>
            <a:endParaRPr lang="es-ES" dirty="0" smtClean="0"/>
          </a:p>
        </p:txBody>
      </p:sp>
      <p:sp>
        <p:nvSpPr>
          <p:cNvPr id="7172" name="Rectangle 7"/>
          <p:cNvSpPr>
            <a:spLocks noChangeArrowheads="1"/>
          </p:cNvSpPr>
          <p:nvPr/>
        </p:nvSpPr>
        <p:spPr bwMode="auto">
          <a:xfrm>
            <a:off x="685800" y="3886200"/>
            <a:ext cx="8001000" cy="1143000"/>
          </a:xfrm>
          <a:prstGeom prst="rect">
            <a:avLst/>
          </a:prstGeom>
          <a:noFill/>
          <a:ln w="9525">
            <a:noFill/>
            <a:miter lim="800000"/>
            <a:headEnd/>
            <a:tailEnd/>
          </a:ln>
        </p:spPr>
        <p:txBody>
          <a:bodyPr anchor="ctr"/>
          <a:lstStyle/>
          <a:p>
            <a:pPr algn="ctr"/>
            <a:r>
              <a:rPr lang="es-ES" sz="4400">
                <a:effectLst/>
                <a:latin typeface="Arial" charset="0"/>
              </a:rPr>
              <a:t/>
            </a:r>
            <a:br>
              <a:rPr lang="es-ES" sz="4400">
                <a:effectLst/>
                <a:latin typeface="Arial" charset="0"/>
              </a:rPr>
            </a:br>
            <a:endParaRPr lang="es-ES" sz="4400">
              <a:effectLst/>
              <a:latin typeface="Arial"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What is Waste?</a:t>
            </a:r>
            <a:endParaRPr lang="en-US" dirty="0"/>
          </a:p>
        </p:txBody>
      </p:sp>
      <p:sp>
        <p:nvSpPr>
          <p:cNvPr id="7171" name="Rectangle 5"/>
          <p:cNvSpPr>
            <a:spLocks noGrp="1" noChangeArrowheads="1"/>
          </p:cNvSpPr>
          <p:nvPr>
            <p:ph type="body" idx="1"/>
          </p:nvPr>
        </p:nvSpPr>
        <p:spPr/>
        <p:txBody>
          <a:bodyPr>
            <a:normAutofit/>
          </a:bodyPr>
          <a:lstStyle/>
          <a:p>
            <a:r>
              <a:rPr lang="en-US" dirty="0" smtClean="0"/>
              <a:t>Over-utilization of services, or other practices that result in unnecessary costs. Waste is generally not considered to be caused by criminally negligent actions but rather the misuse of resources.</a:t>
            </a:r>
          </a:p>
        </p:txBody>
      </p:sp>
      <p:sp>
        <p:nvSpPr>
          <p:cNvPr id="7172" name="Rectangle 7"/>
          <p:cNvSpPr>
            <a:spLocks noChangeArrowheads="1"/>
          </p:cNvSpPr>
          <p:nvPr/>
        </p:nvSpPr>
        <p:spPr bwMode="auto">
          <a:xfrm>
            <a:off x="685800" y="3886200"/>
            <a:ext cx="8001000" cy="1143000"/>
          </a:xfrm>
          <a:prstGeom prst="rect">
            <a:avLst/>
          </a:prstGeom>
          <a:noFill/>
          <a:ln w="9525">
            <a:noFill/>
            <a:miter lim="800000"/>
            <a:headEnd/>
            <a:tailEnd/>
          </a:ln>
        </p:spPr>
        <p:txBody>
          <a:bodyPr anchor="ctr"/>
          <a:lstStyle/>
          <a:p>
            <a:pPr algn="ctr"/>
            <a:r>
              <a:rPr lang="es-ES" sz="4400">
                <a:effectLst/>
                <a:latin typeface="Arial" charset="0"/>
              </a:rPr>
              <a:t/>
            </a:r>
            <a:br>
              <a:rPr lang="es-ES" sz="4400">
                <a:effectLst/>
                <a:latin typeface="Arial" charset="0"/>
              </a:rPr>
            </a:br>
            <a:endParaRPr lang="es-ES" sz="4400">
              <a:effectLst/>
              <a:latin typeface="Arial"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What is Abuse?</a:t>
            </a:r>
            <a:endParaRPr lang="en-US" dirty="0"/>
          </a:p>
        </p:txBody>
      </p:sp>
      <p:sp>
        <p:nvSpPr>
          <p:cNvPr id="7171" name="Rectangle 5"/>
          <p:cNvSpPr>
            <a:spLocks noGrp="1" noChangeArrowheads="1"/>
          </p:cNvSpPr>
          <p:nvPr>
            <p:ph type="body" idx="1"/>
          </p:nvPr>
        </p:nvSpPr>
        <p:spPr/>
        <p:txBody>
          <a:bodyPr>
            <a:normAutofit lnSpcReduction="10000"/>
          </a:bodyPr>
          <a:lstStyle/>
          <a:p>
            <a:r>
              <a:rPr lang="en-US" dirty="0" smtClean="0"/>
              <a:t>Provider practices that are inconsistent with sound fiscal, business, or medical practices, and result in an unnecessary cost to the Medicaid/Medicare program, or in reimbursement for services that are not medically necessary or that fail to meet professionally recognized standards for healthcare. It also includes Covered Member practices that result in unnecessary cost to the Medicare/Medicaid program.</a:t>
            </a:r>
          </a:p>
          <a:p>
            <a:endParaRPr lang="es-ES" dirty="0" smtClean="0"/>
          </a:p>
        </p:txBody>
      </p:sp>
      <p:sp>
        <p:nvSpPr>
          <p:cNvPr id="7172" name="Rectangle 7"/>
          <p:cNvSpPr>
            <a:spLocks noChangeArrowheads="1"/>
          </p:cNvSpPr>
          <p:nvPr/>
        </p:nvSpPr>
        <p:spPr bwMode="auto">
          <a:xfrm>
            <a:off x="685800" y="3886200"/>
            <a:ext cx="8001000" cy="1143000"/>
          </a:xfrm>
          <a:prstGeom prst="rect">
            <a:avLst/>
          </a:prstGeom>
          <a:noFill/>
          <a:ln w="9525">
            <a:noFill/>
            <a:miter lim="800000"/>
            <a:headEnd/>
            <a:tailEnd/>
          </a:ln>
        </p:spPr>
        <p:txBody>
          <a:bodyPr anchor="ctr"/>
          <a:lstStyle/>
          <a:p>
            <a:pPr algn="ctr"/>
            <a:r>
              <a:rPr lang="es-ES" sz="4400">
                <a:effectLst/>
                <a:latin typeface="Arial" charset="0"/>
              </a:rPr>
              <a:t/>
            </a:r>
            <a:br>
              <a:rPr lang="es-ES" sz="4400">
                <a:effectLst/>
                <a:latin typeface="Arial" charset="0"/>
              </a:rPr>
            </a:br>
            <a:endParaRPr lang="es-ES" sz="4400">
              <a:effectLst/>
              <a:latin typeface="Arial"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5"/>
          <p:cNvSpPr>
            <a:spLocks noGrp="1" noChangeArrowheads="1"/>
          </p:cNvSpPr>
          <p:nvPr>
            <p:ph type="body" idx="1"/>
          </p:nvPr>
        </p:nvSpPr>
        <p:spPr/>
        <p:txBody>
          <a:bodyPr>
            <a:normAutofit fontScale="77500" lnSpcReduction="20000"/>
          </a:bodyPr>
          <a:lstStyle/>
          <a:p>
            <a:r>
              <a:rPr lang="en-US" dirty="0" smtClean="0"/>
              <a:t>MTM does business with both Medicare and Medicaid Clients. These Clients are required by the Centers for Medicare and Medicaid Services (CMS) to conduct FWA training with the Clients’ first tier, downstream, and related entities (in short, their sub-contractors, like MTM). </a:t>
            </a:r>
          </a:p>
          <a:p>
            <a:r>
              <a:rPr lang="en-US" dirty="0" smtClean="0"/>
              <a:t>With MTM Clients being regulated to train their first tier, downstream, and related entities, MTM must do the same with MTM first tier, downstream, and related entities (transportation providers, drivers, and office staff). In effect, because MTM Clients are being regulated by CMS, so too is MTM and any MTM sub-contractors.</a:t>
            </a:r>
          </a:p>
          <a:p>
            <a:r>
              <a:rPr lang="en-US" dirty="0" smtClean="0"/>
              <a:t>Documentation of the annual FWA training (for MTM staff and MTM first tier, downstream, and related entities) must be maintained and must be available to CMS and/or MTM Clients whenever requested.</a:t>
            </a:r>
            <a:endParaRPr lang="es-ES" dirty="0" smtClean="0"/>
          </a:p>
        </p:txBody>
      </p:sp>
      <p:sp>
        <p:nvSpPr>
          <p:cNvPr id="8196" name="Rectangle 7"/>
          <p:cNvSpPr>
            <a:spLocks noChangeArrowheads="1"/>
          </p:cNvSpPr>
          <p:nvPr/>
        </p:nvSpPr>
        <p:spPr bwMode="auto">
          <a:xfrm>
            <a:off x="685800" y="3886200"/>
            <a:ext cx="8001000" cy="1143000"/>
          </a:xfrm>
          <a:prstGeom prst="rect">
            <a:avLst/>
          </a:prstGeom>
          <a:noFill/>
          <a:ln w="9525">
            <a:noFill/>
            <a:miter lim="800000"/>
            <a:headEnd/>
            <a:tailEnd/>
          </a:ln>
        </p:spPr>
        <p:txBody>
          <a:bodyPr anchor="ctr"/>
          <a:lstStyle/>
          <a:p>
            <a:pPr algn="ctr"/>
            <a:r>
              <a:rPr lang="es-ES" sz="4400">
                <a:effectLst/>
                <a:latin typeface="Arial" charset="0"/>
              </a:rPr>
              <a:t/>
            </a:r>
            <a:br>
              <a:rPr lang="es-ES" sz="4400">
                <a:effectLst/>
                <a:latin typeface="Arial" charset="0"/>
              </a:rPr>
            </a:br>
            <a:endParaRPr lang="es-ES" sz="4400">
              <a:effectLst/>
              <a:latin typeface="Arial" charset="0"/>
            </a:endParaRPr>
          </a:p>
        </p:txBody>
      </p:sp>
      <p:sp>
        <p:nvSpPr>
          <p:cNvPr id="7" name="Title 6"/>
          <p:cNvSpPr>
            <a:spLocks noGrp="1"/>
          </p:cNvSpPr>
          <p:nvPr>
            <p:ph type="title"/>
          </p:nvPr>
        </p:nvSpPr>
        <p:spPr/>
        <p:txBody>
          <a:bodyPr/>
          <a:lstStyle/>
          <a:p>
            <a:r>
              <a:rPr lang="en-US" dirty="0" smtClean="0"/>
              <a:t>Training Importance</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MTM">
      <a:dk1>
        <a:srgbClr val="336376"/>
      </a:dk1>
      <a:lt1>
        <a:sysClr val="window" lastClr="FFFFFF"/>
      </a:lt1>
      <a:dk2>
        <a:srgbClr val="003B54"/>
      </a:dk2>
      <a:lt2>
        <a:srgbClr val="E8EEB8"/>
      </a:lt2>
      <a:accent1>
        <a:srgbClr val="BDCF3C"/>
      </a:accent1>
      <a:accent2>
        <a:srgbClr val="8F3694"/>
      </a:accent2>
      <a:accent3>
        <a:srgbClr val="434090"/>
      </a:accent3>
      <a:accent4>
        <a:srgbClr val="003B54"/>
      </a:accent4>
      <a:accent5>
        <a:srgbClr val="025E49"/>
      </a:accent5>
      <a:accent6>
        <a:srgbClr val="F5F5F5"/>
      </a:accent6>
      <a:hlink>
        <a:srgbClr val="BDCF3C"/>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1602</Words>
  <Application>Microsoft Office PowerPoint</Application>
  <PresentationFormat>On-screen Show (4:3)</PresentationFormat>
  <Paragraphs>137</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Fraud, Waste, and Abuse (FWA) Training Program  for First Tier, Downstream, and Related Entities  UPDATED 4/19/2011  </vt:lpstr>
      <vt:lpstr>Purpose</vt:lpstr>
      <vt:lpstr>Purpose (Continued)</vt:lpstr>
      <vt:lpstr>Topics</vt:lpstr>
      <vt:lpstr>Topics (Continued)</vt:lpstr>
      <vt:lpstr>What is Fraud?</vt:lpstr>
      <vt:lpstr>What is Waste?</vt:lpstr>
      <vt:lpstr>What is Abuse?</vt:lpstr>
      <vt:lpstr>Training Importance</vt:lpstr>
      <vt:lpstr>Training Requirements</vt:lpstr>
      <vt:lpstr>Laws and Regulations</vt:lpstr>
      <vt:lpstr>Your Obligations</vt:lpstr>
      <vt:lpstr>Examples of Member FWA</vt:lpstr>
      <vt:lpstr>Resolution Options for Member FWA</vt:lpstr>
      <vt:lpstr>Examples of Provider FWA</vt:lpstr>
      <vt:lpstr>Resolution Options for Provider FWA</vt:lpstr>
      <vt:lpstr>Who is responsible for identifying FWA?</vt:lpstr>
      <vt:lpstr>Who monitors FWA at MTM?</vt:lpstr>
      <vt:lpstr>Preventing FWA</vt:lpstr>
      <vt:lpstr>Preventing FWA</vt:lpstr>
      <vt:lpstr>Reporting</vt:lpstr>
      <vt:lpstr>Reporting Protections</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aritchie</dc:creator>
  <cp:lastModifiedBy>aritchie</cp:lastModifiedBy>
  <cp:revision>17</cp:revision>
  <dcterms:created xsi:type="dcterms:W3CDTF">2012-10-10T16:10:36Z</dcterms:created>
  <dcterms:modified xsi:type="dcterms:W3CDTF">2013-01-30T22:51:59Z</dcterms:modified>
</cp:coreProperties>
</file>